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2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835" r:id="rId13"/>
  </p:sldMasterIdLst>
  <p:notesMasterIdLst>
    <p:notesMasterId r:id="rId15"/>
  </p:notesMasterIdLst>
  <p:sldIdLst>
    <p:sldId id="256" r:id="rId17"/>
    <p:sldId id="263" r:id="rId18"/>
    <p:sldId id="286" r:id="rId19"/>
    <p:sldId id="266" r:id="rId20"/>
    <p:sldId id="260" r:id="rId21"/>
    <p:sldId id="277" r:id="rId22"/>
    <p:sldId id="258" r:id="rId23"/>
    <p:sldId id="273" r:id="rId24"/>
    <p:sldId id="274" r:id="rId25"/>
    <p:sldId id="275" r:id="rId26"/>
    <p:sldId id="282" r:id="rId27"/>
    <p:sldId id="283" r:id="rId28"/>
    <p:sldId id="257" r:id="rId29"/>
    <p:sldId id="270" r:id="rId30"/>
    <p:sldId id="281" r:id="rId31"/>
    <p:sldId id="279" r:id="rId32"/>
    <p:sldId id="278" r:id="rId33"/>
    <p:sldId id="284" r:id="rId34"/>
  </p:sldIdLst>
  <p:sldSz cx="9906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6928" autoAdjust="0"/>
    <p:restoredTop sz="81497"/>
  </p:normalViewPr>
  <p:slideViewPr>
    <p:cSldViewPr snapToGrid="0" snapToObjects="1">
      <p:cViewPr varScale="1">
        <p:scale>
          <a:sx n="103" d="100"/>
          <a:sy n="103" d="100"/>
        </p:scale>
        <p:origin x="1480" y="176"/>
      </p:cViewPr>
      <p:guideLst>
        <p:guide orient="horz" pos="215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notesMaster" Target="notesMasters/notesMaster1.xml"></Relationship><Relationship Id="rId17" Type="http://schemas.openxmlformats.org/officeDocument/2006/relationships/slide" Target="slides/slide1.xml"></Relationship><Relationship Id="rId18" Type="http://schemas.openxmlformats.org/officeDocument/2006/relationships/slide" Target="slides/slide2.xml"></Relationship><Relationship Id="rId19" Type="http://schemas.openxmlformats.org/officeDocument/2006/relationships/slide" Target="slides/slide3.xml"></Relationship><Relationship Id="rId20" Type="http://schemas.openxmlformats.org/officeDocument/2006/relationships/slide" Target="slides/slide4.xml"></Relationship><Relationship Id="rId21" Type="http://schemas.openxmlformats.org/officeDocument/2006/relationships/slide" Target="slides/slide5.xml"></Relationship><Relationship Id="rId22" Type="http://schemas.openxmlformats.org/officeDocument/2006/relationships/slide" Target="slides/slide6.xml"></Relationship><Relationship Id="rId23" Type="http://schemas.openxmlformats.org/officeDocument/2006/relationships/slide" Target="slides/slide7.xml"></Relationship><Relationship Id="rId24" Type="http://schemas.openxmlformats.org/officeDocument/2006/relationships/slide" Target="slides/slide8.xml"></Relationship><Relationship Id="rId25" Type="http://schemas.openxmlformats.org/officeDocument/2006/relationships/slide" Target="slides/slide9.xml"></Relationship><Relationship Id="rId26" Type="http://schemas.openxmlformats.org/officeDocument/2006/relationships/slide" Target="slides/slide10.xml"></Relationship><Relationship Id="rId27" Type="http://schemas.openxmlformats.org/officeDocument/2006/relationships/slide" Target="slides/slide11.xml"></Relationship><Relationship Id="rId28" Type="http://schemas.openxmlformats.org/officeDocument/2006/relationships/slide" Target="slides/slide12.xml"></Relationship><Relationship Id="rId29" Type="http://schemas.openxmlformats.org/officeDocument/2006/relationships/slide" Target="slides/slide13.xml"></Relationship><Relationship Id="rId30" Type="http://schemas.openxmlformats.org/officeDocument/2006/relationships/slide" Target="slides/slide14.xml"></Relationship><Relationship Id="rId31" Type="http://schemas.openxmlformats.org/officeDocument/2006/relationships/slide" Target="slides/slide15.xml"></Relationship><Relationship Id="rId32" Type="http://schemas.openxmlformats.org/officeDocument/2006/relationships/slide" Target="slides/slide16.xml"></Relationship><Relationship Id="rId33" Type="http://schemas.openxmlformats.org/officeDocument/2006/relationships/slide" Target="slides/slide17.xml"></Relationship><Relationship Id="rId34" Type="http://schemas.openxmlformats.org/officeDocument/2006/relationships/slide" Target="slides/slide18.xml"></Relationship><Relationship Id="rId40" Type="http://schemas.openxmlformats.org/officeDocument/2006/relationships/viewProps" Target="viewProps.xml"></Relationship><Relationship Id="rId41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84D331-E869-1F4D-8B27-DE2836E15F31}" type="datetimeFigureOut">
              <a:rPr kumimoji="1" lang="ko-Kore-KR" altLang="en-US" smtClean="0"/>
              <a:t>2021. 3. 14.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352F7D-2383-6443-8312-092A2BD8E3F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50054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0.xml"></Relationship></Relationships>
</file>

<file path=ppt/notesSlides/_rels/notesSlide12.xml.rels><?xml version="1.0" encoding="UTF-8"?>
<Relationships xmlns="http://schemas.openxmlformats.org/package/2006/relationships"><Relationship Id="rId1" Type="http://schemas.openxmlformats.org/officeDocument/2006/relationships/slide" Target="../slides/slide12.xml"></Relationship><Relationship Id="rId2" Type="http://schemas.openxmlformats.org/officeDocument/2006/relationships/notesMaster" Target="../notesMasters/notesMaster1.xml"></Relationship></Relationships>
</file>

<file path=ppt/notesSlides/_rels/notesSlide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.xml"></Relationship></Relationships>
</file>

<file path=ppt/notesSlides/_rels/notesSlide3.xml.rels><?xml version="1.0" encoding="UTF-8"?>
<Relationships xmlns="http://schemas.openxmlformats.org/package/2006/relationships"><Relationship Id="rId1" Type="http://schemas.openxmlformats.org/officeDocument/2006/relationships/slide" Target="../slides/slide3.xml"></Relationship><Relationship Id="rId2" Type="http://schemas.openxmlformats.org/officeDocument/2006/relationships/notesMaster" Target="../notesMasters/notesMaster1.xml"></Relationship></Relationships>
</file>

<file path=ppt/notesSlides/_rels/notesSlide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8.xml"></Relationship></Relationship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딥러닝</a:t>
            </a:r>
            <a:r>
              <a:rPr kumimoji="1" lang="ko-KR" altLang="en-US" dirty="0"/>
              <a:t> 모델은 </a:t>
            </a:r>
            <a:r>
              <a:rPr kumimoji="1" lang="ko-KR" altLang="en-US" dirty="0" err="1"/>
              <a:t>알렉스넷과</a:t>
            </a:r>
            <a:r>
              <a:rPr kumimoji="1" lang="ko-KR" altLang="en-US" dirty="0"/>
              <a:t> </a:t>
            </a:r>
            <a:r>
              <a:rPr kumimoji="1" lang="en-US" altLang="ko-KR" dirty="0"/>
              <a:t>VGG16</a:t>
            </a:r>
            <a:r>
              <a:rPr kumimoji="1" lang="ko-KR" altLang="en-US" dirty="0"/>
              <a:t>모델을 사용할 예정입니다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다른 </a:t>
            </a:r>
            <a:r>
              <a:rPr kumimoji="1" lang="ko-KR" altLang="en-US" dirty="0" err="1"/>
              <a:t>딥러닝</a:t>
            </a:r>
            <a:r>
              <a:rPr kumimoji="1" lang="ko-KR" altLang="en-US" dirty="0"/>
              <a:t> 모델에 비해 레이어가 </a:t>
            </a:r>
            <a:r>
              <a:rPr kumimoji="1" lang="ko-KR" altLang="en-US" dirty="0" err="1"/>
              <a:t>알렉스넷의</a:t>
            </a:r>
            <a:r>
              <a:rPr kumimoji="1" lang="ko-KR" altLang="en-US" dirty="0"/>
              <a:t> 경우 도로의 선을 인식하는 용도로 사용하고 </a:t>
            </a:r>
            <a:r>
              <a:rPr kumimoji="1" lang="en-US" altLang="ko-KR" dirty="0"/>
              <a:t>VGG16</a:t>
            </a:r>
            <a:r>
              <a:rPr kumimoji="1" lang="ko-KR" altLang="en-US" dirty="0"/>
              <a:t>의 경우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VGG16</a:t>
            </a:r>
            <a:r>
              <a:rPr kumimoji="1" lang="ko-KR" altLang="en-US" dirty="0"/>
              <a:t>의 경우 표지판과 사람 그리고 신호등을 인식하는 용도로 사용합니다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알렉스넷은</a:t>
            </a:r>
            <a:r>
              <a:rPr kumimoji="1" lang="ko-KR" altLang="en-US" dirty="0"/>
              <a:t>  </a:t>
            </a:r>
            <a:r>
              <a:rPr kumimoji="1" lang="en-US" altLang="ko-KR" dirty="0"/>
              <a:t>8</a:t>
            </a:r>
            <a:r>
              <a:rPr kumimoji="1" lang="ko-KR" altLang="en-US" dirty="0"/>
              <a:t>개의 레이어로 다른 모델에 비해 비교적 가볍습니다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따라서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간단한 특징을 가진 도로를 인식하고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물체를 구분하기 위해 각각의 특징을 잘 추출하기 위해 </a:t>
            </a:r>
            <a:r>
              <a:rPr kumimoji="1" lang="en-US" altLang="ko-KR" dirty="0"/>
              <a:t>16</a:t>
            </a:r>
            <a:r>
              <a:rPr kumimoji="1" lang="ko-KR" altLang="en-US" dirty="0"/>
              <a:t>개의 레이어를 가진 </a:t>
            </a:r>
            <a:r>
              <a:rPr kumimoji="1" lang="en-US" altLang="ko-KR" dirty="0"/>
              <a:t>VGG16</a:t>
            </a:r>
            <a:r>
              <a:rPr kumimoji="1" lang="ko-KR" altLang="en-US" dirty="0"/>
              <a:t>을 채택하였습니다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52F7D-2383-6443-8312-092A2BD8E3F8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895991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1200150" y="1143000"/>
            <a:ext cx="44583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딥러닝 모델은 알렉스넷과 </a:t>
            </a:r>
            <a:r>
              <a:rPr lang="en-US" altLang="ko-KR"/>
              <a:t>VGG16</a:t>
            </a:r>
            <a:r>
              <a:rPr lang="ko-KR" altLang="en-US"/>
              <a:t>모델을 사용할 예정입니다</a:t>
            </a:r>
            <a:r>
              <a:rPr lang="en-US" altLang="ko-KR"/>
              <a:t>.</a:t>
            </a:r>
          </a:p>
          <a:p>
            <a:pPr marL="0" indent="0" latinLnBrk="0">
              <a:buFontTx/>
              <a:buNone/>
            </a:pPr>
            <a:r>
              <a:rPr lang="ko-KR" altLang="en-US"/>
              <a:t>다른 딥러닝 모델에 비해 레이어가 알렉스넷의 경우 도로의 선을 인식하는 용도로 사용하고 </a:t>
            </a:r>
            <a:r>
              <a:rPr lang="en-US" altLang="ko-KR"/>
              <a:t>VGG16</a:t>
            </a:r>
            <a:r>
              <a:rPr lang="ko-KR" altLang="en-US"/>
              <a:t>의 경우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VGG16</a:t>
            </a:r>
            <a:r>
              <a:rPr lang="ko-KR" altLang="en-US"/>
              <a:t>의 경우 표지판과 사람 그리고 신호등을 인식하는 용도로 사용합니다</a:t>
            </a:r>
            <a:r>
              <a:rPr lang="en-US" altLang="ko-KR"/>
              <a:t>.</a:t>
            </a:r>
          </a:p>
          <a:p>
            <a:pPr marL="0" indent="0" latinLnBrk="0">
              <a:buFontTx/>
              <a:buNone/>
            </a:pPr>
            <a:r>
              <a:rPr lang="ko-KR" altLang="en-US"/>
              <a:t>알렉스넷은  </a:t>
            </a:r>
            <a:r>
              <a:rPr lang="en-US" altLang="ko-KR"/>
              <a:t>8</a:t>
            </a:r>
            <a:r>
              <a:rPr lang="ko-KR" altLang="en-US"/>
              <a:t>개의 레이어로 다른 모델에 비해 비교적 가볍습니다</a:t>
            </a:r>
            <a:r>
              <a:rPr lang="en-US" altLang="ko-KR"/>
              <a:t>.</a:t>
            </a:r>
            <a:r>
              <a:rPr lang="ko-KR" altLang="en-US"/>
              <a:t> 따라서</a:t>
            </a:r>
            <a:r>
              <a:rPr lang="en-US" altLang="ko-KR"/>
              <a:t>,</a:t>
            </a:r>
            <a:r>
              <a:rPr lang="ko-KR" altLang="en-US"/>
              <a:t> 간단한 특징을 가진 도로를 인식하고</a:t>
            </a:r>
            <a:r>
              <a:rPr lang="en-US" altLang="ko-KR"/>
              <a:t>,</a:t>
            </a:r>
          </a:p>
          <a:p>
            <a:pPr marL="0" indent="0" latinLnBrk="0">
              <a:buFontTx/>
              <a:buNone/>
            </a:pPr>
            <a:r>
              <a:rPr lang="ko-KR" altLang="en-US"/>
              <a:t>물체를 구분하기 위해 각각의 특징을 잘 추출하기 위해 </a:t>
            </a:r>
            <a:r>
              <a:rPr lang="en-US" altLang="ko-KR"/>
              <a:t>16</a:t>
            </a:r>
            <a:r>
              <a:rPr lang="ko-KR" altLang="en-US"/>
              <a:t>개의 레이어를 가진 </a:t>
            </a:r>
            <a:r>
              <a:rPr lang="en-US" altLang="ko-KR"/>
              <a:t>VGG16</a:t>
            </a:r>
            <a:r>
              <a:rPr lang="ko-KR" altLang="en-US"/>
              <a:t>을 채택하였습니다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52F7D-2383-6443-8312-092A2BD8E3F8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0748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1200150" y="1143000"/>
            <a:ext cx="44583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저희는 엔비디아에서 만든 </a:t>
            </a:r>
            <a:r>
              <a:rPr kumimoji="1" lang="en-US" altLang="ko-KR" dirty="0" err="1"/>
              <a:t>jetson</a:t>
            </a:r>
            <a:r>
              <a:rPr kumimoji="1" lang="en-US" altLang="ko-KR" dirty="0"/>
              <a:t> nano kit</a:t>
            </a:r>
            <a:r>
              <a:rPr kumimoji="1" lang="ko-KR" altLang="en-US" dirty="0"/>
              <a:t>과 </a:t>
            </a:r>
            <a:r>
              <a:rPr kumimoji="1" lang="en-US" altLang="ko-KR" dirty="0" err="1"/>
              <a:t>jetbot</a:t>
            </a:r>
            <a:r>
              <a:rPr kumimoji="1" lang="ko-KR" altLang="en-US" dirty="0"/>
              <a:t>을 사용해서 자율주행 차량을 구현할 것입니다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52F7D-2383-6443-8312-092A2BD8E3F8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60272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680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355"/>
            <a:ext cx="74295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2021. 3. 14.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903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355" y="365125"/>
            <a:ext cx="8544560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355" y="1825625"/>
            <a:ext cx="8544560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2021. 3. 14.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122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9140" y="365125"/>
            <a:ext cx="213614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355" y="365125"/>
            <a:ext cx="628396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2021. 3. 14.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318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355" y="365125"/>
            <a:ext cx="8544560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355" y="1825625"/>
            <a:ext cx="8544560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2021. 3. 14.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214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640" y="1710055"/>
            <a:ext cx="8543925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640" y="4589780"/>
            <a:ext cx="8543925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2021. 3. 14.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631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355" y="365125"/>
            <a:ext cx="8544560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355" y="1825625"/>
            <a:ext cx="421005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5230" y="1825625"/>
            <a:ext cx="421005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2021. 3. 14.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532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625" y="1681480"/>
            <a:ext cx="419100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5230" y="1681480"/>
            <a:ext cx="421132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5230" y="2505075"/>
            <a:ext cx="421132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2021. 3. 14.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193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355" y="365125"/>
            <a:ext cx="8544560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2021. 3. 14.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305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2021. 3. 14.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138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68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20" y="987425"/>
            <a:ext cx="501523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685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2021. 3. 14.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492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68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20" y="987425"/>
            <a:ext cx="501523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685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2021. 3. 14.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803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355" y="365125"/>
            <a:ext cx="8543925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355" y="1825625"/>
            <a:ext cx="854392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355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B5B8D-AFC3-4A6F-BEF4-11B97F04E494}" type="datetimeFigureOut">
              <a:rPr lang="ko-KR" altLang="en-US" smtClean="0"/>
              <a:t>2021. 3. 14.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680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430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844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3" Type="http://schemas.openxmlformats.org/officeDocument/2006/relationships/image" Target="../media/image24.png"></Relationship><Relationship Id="rId2" Type="http://schemas.openxmlformats.org/officeDocument/2006/relationships/notesSlide" Target="../notesSlides/notesSlide10.xml"></Relationship><Relationship Id="rId4" Type="http://schemas.openxmlformats.org/officeDocument/2006/relationships/image" Target="../media/image25.png"></Relationship><Relationship Id="rId5" Type="http://schemas.openxmlformats.org/officeDocument/2006/relationships/slideLayout" Target="../slideLayouts/slideLayout7.xml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585363098410.png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91503228623.png"></Relationship><Relationship Id="rId3" Type="http://schemas.openxmlformats.org/officeDocument/2006/relationships/image" Target="../media/fImage237293234669.png"></Relationship><Relationship Id="rId4" Type="http://schemas.openxmlformats.org/officeDocument/2006/relationships/notesSlide" Target="../notesSlides/notesSlide12.xml"></Relationship></Relationships>
</file>

<file path=ppt/slides/_rels/slide13.xml.rels><?xml version="1.0" encoding="UTF-8"?>
<Relationships xmlns="http://schemas.openxmlformats.org/package/2006/relationships"><Relationship Id="rId3" Type="http://schemas.openxmlformats.org/officeDocument/2006/relationships/slideLayout" Target="../slideLayouts/slideLayout1.xml"></Relationship></Relationships>
</file>

<file path=ppt/slides/_rels/slide14.xml.rels><?xml version="1.0" encoding="UTF-8"?>
<Relationships xmlns="http://schemas.openxmlformats.org/package/2006/relationships"><Relationship Id="rId3" Type="http://schemas.openxmlformats.org/officeDocument/2006/relationships/image" Target="../media/image17.png"></Relationship><Relationship Id="rId7" Type="http://schemas.openxmlformats.org/officeDocument/2006/relationships/image" Target="../media/image30.png"></Relationship><Relationship Id="rId2" Type="http://schemas.openxmlformats.org/officeDocument/2006/relationships/image" Target="../media/image26.png"></Relationship><Relationship Id="rId6" Type="http://schemas.openxmlformats.org/officeDocument/2006/relationships/image" Target="../media/image29.png"></Relationship><Relationship Id="rId5" Type="http://schemas.openxmlformats.org/officeDocument/2006/relationships/image" Target="../media/image28.png"></Relationship><Relationship Id="rId4" Type="http://schemas.openxmlformats.org/officeDocument/2006/relationships/image" Target="../media/image27.png"></Relationship><Relationship Id="rId8" Type="http://schemas.openxmlformats.org/officeDocument/2006/relationships/slideLayout" Target="../slideLayouts/slideLayout2.xml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image31.emf"></Relationship></Relationships>
</file>

<file path=ppt/slides/_rels/slide16.xml.rels><?xml version="1.0" encoding="UTF-8"?>
<Relationships xmlns="http://schemas.openxmlformats.org/package/2006/relationships"><Relationship Id="rId3" Type="http://schemas.openxmlformats.org/officeDocument/2006/relationships/image" Target="../media/image38.jpeg"></Relationship><Relationship Id="rId2" Type="http://schemas.openxmlformats.org/officeDocument/2006/relationships/image" Target="../media/image37.jpeg"></Relationship><Relationship Id="rId4" Type="http://schemas.openxmlformats.org/officeDocument/2006/relationships/slideLayout" Target="../slideLayouts/slideLayout7.xml"></Relationship></Relationships>
</file>

<file path=ppt/slides/_rels/slide17.xml.rels><?xml version="1.0" encoding="UTF-8"?>
<Relationships xmlns="http://schemas.openxmlformats.org/package/2006/relationships"><Relationship Id="rId3" Type="http://schemas.openxmlformats.org/officeDocument/2006/relationships/hyperlink" Target="https://m.post.naver.com/viewer/postView.nhn?volumeNo=17514395&amp;memberNo=19850389" TargetMode="External"></Relationship><Relationship Id="rId2" Type="http://schemas.openxmlformats.org/officeDocument/2006/relationships/hyperlink" Target="https://www.youtube.com/watch?v=oysPuGmhWgU%20" TargetMode="External"></Relationship><Relationship Id="rId4" Type="http://schemas.openxmlformats.org/officeDocument/2006/relationships/slideLayout" Target="../slideLayouts/slideLayout7.xml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2.xml.rels><?xml version="1.0" encoding="UTF-8"?>
<Relationships xmlns="http://schemas.openxmlformats.org/package/2006/relationships"><Relationship Id="rId3" Type="http://schemas.openxmlformats.org/officeDocument/2006/relationships/image" Target="../media/image1.png"></Relationship><Relationship Id="rId2" Type="http://schemas.openxmlformats.org/officeDocument/2006/relationships/notesSlide" Target="../notesSlides/notesSlide2.xml"></Relationship><Relationship Id="rId6" Type="http://schemas.openxmlformats.org/officeDocument/2006/relationships/image" Target="../media/image4.png"></Relationship><Relationship Id="rId5" Type="http://schemas.openxmlformats.org/officeDocument/2006/relationships/image" Target="../media/image3.png"></Relationship><Relationship Id="rId4" Type="http://schemas.openxmlformats.org/officeDocument/2006/relationships/image" Target="../media/image2.png"></Relationship><Relationship Id="rId7" Type="http://schemas.openxmlformats.org/officeDocument/2006/relationships/slideLayout" Target="../slideLayouts/slideLayout7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346523699719.png"></Relationship><Relationship Id="rId3" Type="http://schemas.openxmlformats.org/officeDocument/2006/relationships/image" Target="../media/fImage17579363709150.png"></Relationship><Relationship Id="rId4" Type="http://schemas.openxmlformats.org/officeDocument/2006/relationships/notesSlide" Target="../notesSlides/notesSlide3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image5.png"></Relationship><Relationship Id="rId3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8" Type="http://schemas.openxmlformats.org/officeDocument/2006/relationships/image" Target="../media/image12.png"></Relationship><Relationship Id="rId3" Type="http://schemas.openxmlformats.org/officeDocument/2006/relationships/image" Target="../media/image7.png"></Relationship><Relationship Id="rId7" Type="http://schemas.openxmlformats.org/officeDocument/2006/relationships/image" Target="../media/image11.png"></Relationship><Relationship Id="rId2" Type="http://schemas.openxmlformats.org/officeDocument/2006/relationships/image" Target="../media/image6.png"></Relationship><Relationship Id="rId6" Type="http://schemas.openxmlformats.org/officeDocument/2006/relationships/image" Target="../media/image10.png"></Relationship><Relationship Id="rId5" Type="http://schemas.openxmlformats.org/officeDocument/2006/relationships/image" Target="../media/image9.png"></Relationship><Relationship Id="rId4" Type="http://schemas.openxmlformats.org/officeDocument/2006/relationships/image" Target="../media/image8.png"></Relationship><Relationship Id="rId9" Type="http://schemas.openxmlformats.org/officeDocument/2006/relationships/image" Target="../media/image13.png"></Relationship><Relationship Id="rId10" Type="http://schemas.openxmlformats.org/officeDocument/2006/relationships/slideLayout" Target="../slideLayouts/slideLayout7.xml"></Relationship></Relationships>
</file>

<file path=ppt/slides/_rels/slide6.xml.rels><?xml version="1.0" encoding="UTF-8"?>
<Relationships xmlns="http://schemas.openxmlformats.org/package/2006/relationships"><Relationship Id="rId3" Type="http://schemas.openxmlformats.org/officeDocument/2006/relationships/image" Target="../media/image15.png"></Relationship><Relationship Id="rId2" Type="http://schemas.openxmlformats.org/officeDocument/2006/relationships/image" Target="../media/image14.png"></Relationship><Relationship Id="rId4" Type="http://schemas.openxmlformats.org/officeDocument/2006/relationships/slideLayout" Target="../slideLayouts/slideLayout7.xml"></Relationship></Relationships>
</file>

<file path=ppt/slides/_rels/slide7.xml.rels><?xml version="1.0" encoding="UTF-8"?>
<Relationships xmlns="http://schemas.openxmlformats.org/package/2006/relationships"><Relationship Id="rId3" Type="http://schemas.openxmlformats.org/officeDocument/2006/relationships/image" Target="../media/image17.png"></Relationship><Relationship Id="rId2" Type="http://schemas.openxmlformats.org/officeDocument/2006/relationships/image" Target="../media/image16.png"></Relationship><Relationship Id="rId5" Type="http://schemas.openxmlformats.org/officeDocument/2006/relationships/image" Target="../media/image19.png"></Relationship><Relationship Id="rId4" Type="http://schemas.openxmlformats.org/officeDocument/2006/relationships/image" Target="../media/image18.png"></Relationship><Relationship Id="rId6" Type="http://schemas.openxmlformats.org/officeDocument/2006/relationships/slideLayout" Target="../slideLayouts/slideLayout7.xml"></Relationship></Relationships>
</file>

<file path=ppt/slides/_rels/slide8.xml.rels><?xml version="1.0" encoding="UTF-8"?>
<Relationships xmlns="http://schemas.openxmlformats.org/package/2006/relationships"><Relationship Id="rId3" Type="http://schemas.openxmlformats.org/officeDocument/2006/relationships/image" Target="../media/image20.jpeg"></Relationship><Relationship Id="rId2" Type="http://schemas.openxmlformats.org/officeDocument/2006/relationships/notesSlide" Target="../notesSlides/notesSlide8.xml"></Relationship><Relationship Id="rId5" Type="http://schemas.openxmlformats.org/officeDocument/2006/relationships/image" Target="../media/image15.png"></Relationship><Relationship Id="rId4" Type="http://schemas.openxmlformats.org/officeDocument/2006/relationships/image" Target="../media/image21.jpeg"></Relationship><Relationship Id="rId6" Type="http://schemas.openxmlformats.org/officeDocument/2006/relationships/slideLayout" Target="../slideLayouts/slideLayout7.xml"></Relationship></Relationships>
</file>

<file path=ppt/slides/_rels/slide9.xml.rels><?xml version="1.0" encoding="UTF-8"?>
<Relationships xmlns="http://schemas.openxmlformats.org/package/2006/relationships"><Relationship Id="rId3" Type="http://schemas.openxmlformats.org/officeDocument/2006/relationships/image" Target="../media/image23.png"></Relationship><Relationship Id="rId2" Type="http://schemas.openxmlformats.org/officeDocument/2006/relationships/image" Target="../media/image22.png"></Relationship><Relationship Id="rId4" Type="http://schemas.openxmlformats.org/officeDocument/2006/relationships/slideLayout" Target="../slideLayouts/slideLayout7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1270"/>
            <a:ext cx="8942705" cy="6858635"/>
            <a:chOff x="0" y="1270"/>
            <a:chExt cx="8942705" cy="6858635"/>
          </a:xfr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0800000"/>
          </a:gradFill>
        </p:grpSpPr>
        <p:sp>
          <p:nvSpPr>
            <p:cNvPr id="5" name="순서도: 수동 입력 4"/>
            <p:cNvSpPr>
              <a:spLocks/>
            </p:cNvSpPr>
            <p:nvPr/>
          </p:nvSpPr>
          <p:spPr>
            <a:xfrm rot="16200000" flipH="1" flipV="1">
              <a:off x="1042035" y="-1040765"/>
              <a:ext cx="6858635" cy="8942705"/>
            </a:xfrm>
            <a:prstGeom prst="flowChartManualInput">
              <a:avLst/>
            </a:prstGeom>
            <a:grpFill/>
            <a:ln w="12700" cap="flat" cmpd="sng">
              <a:solidFill>
                <a:srgbClr val="3F551A">
                  <a:alpha val="100000"/>
                </a:srgbClr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7" name="순서도: 수동 입력 6"/>
            <p:cNvSpPr>
              <a:spLocks/>
            </p:cNvSpPr>
            <p:nvPr/>
          </p:nvSpPr>
          <p:spPr>
            <a:xfrm rot="16200000" flipH="1" flipV="1">
              <a:off x="724535" y="-723265"/>
              <a:ext cx="6858635" cy="8307070"/>
            </a:xfrm>
            <a:prstGeom prst="flowChartManualInput">
              <a:avLst/>
            </a:prstGeom>
            <a:grpFill/>
            <a:ln w="12700" cap="flat" cmpd="sng">
              <a:solidFill>
                <a:srgbClr val="3F551A">
                  <a:alpha val="100000"/>
                </a:srgbClr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38225" y="2729865"/>
            <a:ext cx="994410" cy="70802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나눔바른펜" charset="0"/>
                <a:ea typeface="나눔바른펜" charset="0"/>
              </a:rPr>
              <a:t>2</a:t>
            </a:r>
            <a:r>
              <a:rPr lang="ko-KR" altLang="en-US" sz="4000" b="1" dirty="0">
                <a:solidFill>
                  <a:schemeClr val="bg1"/>
                </a:solidFill>
                <a:latin typeface="나눔바른펜" charset="0"/>
                <a:ea typeface="나눔바른펜" charset="0"/>
              </a:rPr>
              <a:t>팀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38225" y="3618230"/>
            <a:ext cx="2049145" cy="87693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700" dirty="0">
                <a:solidFill>
                  <a:schemeClr val="bg1"/>
                </a:solidFill>
                <a:latin typeface="나눔바른펜" charset="0"/>
                <a:ea typeface="나눔바른펜" charset="0"/>
              </a:rPr>
              <a:t>종합설계프로젝트</a:t>
            </a:r>
            <a:r>
              <a:rPr lang="en-US" altLang="ko-KR" sz="1700" dirty="0">
                <a:solidFill>
                  <a:schemeClr val="bg1"/>
                </a:solidFill>
                <a:latin typeface="나눔바른펜" charset="0"/>
                <a:ea typeface="나눔바른펜" charset="0"/>
              </a:rPr>
              <a:t>2</a:t>
            </a:r>
          </a:p>
          <a:p>
            <a:pPr marL="0" indent="0" latinLnBrk="0">
              <a:buFontTx/>
              <a:buNone/>
            </a:pPr>
            <a:r>
              <a:rPr lang="en-US" altLang="ko-KR" sz="1700" dirty="0">
                <a:solidFill>
                  <a:schemeClr val="bg1"/>
                </a:solidFill>
                <a:latin typeface="나눔바른펜" charset="0"/>
                <a:ea typeface="나눔바른펜" charset="0"/>
              </a:rPr>
              <a:t>ITEC402002</a:t>
            </a:r>
          </a:p>
          <a:p>
            <a:pPr marL="0" indent="0" latinLnBrk="0">
              <a:buFontTx/>
              <a:buNone/>
            </a:pPr>
            <a:endParaRPr lang="en-US" altLang="ko-KR" sz="1700" dirty="0">
              <a:solidFill>
                <a:schemeClr val="bg1"/>
              </a:solidFill>
              <a:latin typeface="나눔바른펜" charset="0"/>
              <a:ea typeface="나눔바른펜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249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 0"/>
          <p:cNvSpPr txBox="1">
            <a:spLocks/>
          </p:cNvSpPr>
          <p:nvPr/>
        </p:nvSpPr>
        <p:spPr>
          <a:xfrm rot="0">
            <a:off x="327025" y="374650"/>
            <a:ext cx="3282315" cy="46101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>
                <a:solidFill>
                  <a:srgbClr val="86B838"/>
                </a:solidFill>
                <a:latin typeface="나눔바른펜" charset="0"/>
                <a:ea typeface="나눔바른펜" charset="0"/>
              </a:rPr>
              <a:t>과제 내용 및 추진방법</a:t>
            </a:r>
            <a:endParaRPr lang="ko-KR" altLang="en-US" sz="2400" b="1">
              <a:solidFill>
                <a:srgbClr val="86B838"/>
              </a:solidFill>
              <a:latin typeface="나눔바른펜" charset="0"/>
              <a:ea typeface="나눔바른펜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22910" y="822325"/>
            <a:ext cx="1279525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 dirty="0">
                <a:solidFill>
                  <a:srgbClr val="86B838"/>
                </a:solidFill>
              </a:rPr>
              <a:t>-</a:t>
            </a:r>
            <a:r>
              <a:rPr lang="ko-KR" altLang="en-US" sz="1400" dirty="0">
                <a:solidFill>
                  <a:srgbClr val="86B838"/>
                </a:solidFill>
              </a:rPr>
              <a:t>과제 추진방법</a:t>
            </a:r>
          </a:p>
        </p:txBody>
      </p:sp>
      <p:sp>
        <p:nvSpPr>
          <p:cNvPr id="29" name="Rect 0"/>
          <p:cNvSpPr>
            <a:spLocks/>
          </p:cNvSpPr>
          <p:nvPr/>
        </p:nvSpPr>
        <p:spPr>
          <a:xfrm rot="0">
            <a:off x="327025" y="1419225"/>
            <a:ext cx="4045585" cy="597535"/>
          </a:xfrm>
          <a:prstGeom prst="homePlate"/>
          <a:solidFill>
            <a:srgbClr val="87B83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b="1">
                <a:latin typeface="나눔바른펜" charset="0"/>
                <a:ea typeface="나눔바른펜" charset="0"/>
              </a:rPr>
              <a:t>Convolutional Neural Network</a:t>
            </a:r>
            <a:endParaRPr lang="ko-KR" altLang="en-US" b="1">
              <a:latin typeface="나눔바른펜" charset="0"/>
              <a:ea typeface="나눔바른펜" charset="0"/>
            </a:endParaRPr>
          </a:p>
        </p:txBody>
      </p:sp>
      <p:sp>
        <p:nvSpPr>
          <p:cNvPr id="32" name="Process 131"/>
          <p:cNvSpPr>
            <a:spLocks/>
          </p:cNvSpPr>
          <p:nvPr/>
        </p:nvSpPr>
        <p:spPr>
          <a:xfrm>
            <a:off x="-6985" y="5425440"/>
            <a:ext cx="9907270" cy="1435735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6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F6E45DD-2A8D-404C-8222-6D50AE171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10" y="2305685"/>
            <a:ext cx="3712210" cy="1944370"/>
          </a:xfrm>
          <a:prstGeom prst="rect">
            <a:avLst/>
          </a:prstGeom>
        </p:spPr>
      </p:pic>
      <p:sp>
        <p:nvSpPr>
          <p:cNvPr id="9" name="Rect 0">
            <a:extLst>
              <a:ext uri="{FF2B5EF4-FFF2-40B4-BE49-F238E27FC236}">
                <a16:creationId xmlns:a16="http://schemas.microsoft.com/office/drawing/2014/main" id="{1A876194-AA3D-B345-85D2-4860AB02C030}"/>
              </a:ext>
            </a:extLst>
          </p:cNvPr>
          <p:cNvSpPr txBox="1">
            <a:spLocks/>
          </p:cNvSpPr>
          <p:nvPr/>
        </p:nvSpPr>
        <p:spPr>
          <a:xfrm>
            <a:off x="1802765" y="4453255"/>
            <a:ext cx="817880" cy="29210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300" b="1" dirty="0" err="1">
                <a:latin typeface="나눔바른펜" charset="0"/>
              </a:rPr>
              <a:t>AlexNet</a:t>
            </a:r>
            <a:endParaRPr lang="ko-KR" altLang="en-US" sz="1300" b="1" dirty="0">
              <a:latin typeface="나눔바른펜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723D9C-A7F7-1340-BFD6-CFDABA83F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370" y="2305685"/>
            <a:ext cx="3712210" cy="2098675"/>
          </a:xfrm>
          <a:prstGeom prst="rect">
            <a:avLst/>
          </a:prstGeom>
        </p:spPr>
      </p:pic>
      <p:sp>
        <p:nvSpPr>
          <p:cNvPr id="13" name="Rect 0">
            <a:extLst>
              <a:ext uri="{FF2B5EF4-FFF2-40B4-BE49-F238E27FC236}">
                <a16:creationId xmlns:a16="http://schemas.microsoft.com/office/drawing/2014/main" id="{98B8D265-1D03-FD4F-A672-6A577430156C}"/>
              </a:ext>
            </a:extLst>
          </p:cNvPr>
          <p:cNvSpPr txBox="1">
            <a:spLocks/>
          </p:cNvSpPr>
          <p:nvPr/>
        </p:nvSpPr>
        <p:spPr>
          <a:xfrm>
            <a:off x="7074535" y="4453255"/>
            <a:ext cx="726440" cy="29210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300" b="1" dirty="0">
                <a:latin typeface="나눔바른펜" charset="0"/>
              </a:rPr>
              <a:t>VGG16</a:t>
            </a:r>
            <a:endParaRPr lang="ko-KR" altLang="en-US" sz="1300" b="1" dirty="0">
              <a:latin typeface="나눔바른펜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 0"/>
          <p:cNvSpPr txBox="1">
            <a:spLocks/>
          </p:cNvSpPr>
          <p:nvPr/>
        </p:nvSpPr>
        <p:spPr>
          <a:xfrm rot="0">
            <a:off x="327025" y="374650"/>
            <a:ext cx="3282315" cy="46228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>
                <a:solidFill>
                  <a:srgbClr val="86B838"/>
                </a:solidFill>
                <a:latin typeface="나눔바른펜" charset="0"/>
                <a:ea typeface="나눔바른펜" charset="0"/>
              </a:rPr>
              <a:t>과제 내용 및 추진방법</a:t>
            </a:r>
            <a:endParaRPr lang="ko-KR" altLang="en-US" sz="2400" b="1">
              <a:solidFill>
                <a:srgbClr val="86B838"/>
              </a:solidFill>
              <a:latin typeface="나눔바른펜" charset="0"/>
              <a:ea typeface="나눔바른펜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422910" y="822325"/>
            <a:ext cx="1280160" cy="30797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solidFill>
                  <a:srgbClr val="86B838"/>
                </a:solidFill>
              </a:rPr>
              <a:t>-</a:t>
            </a:r>
            <a:r>
              <a:rPr lang="ko-KR" altLang="en-US" sz="1400">
                <a:solidFill>
                  <a:srgbClr val="86B838"/>
                </a:solidFill>
              </a:rPr>
              <a:t>과제 추진방법</a:t>
            </a:r>
            <a:endParaRPr lang="ko-KR" altLang="en-US" sz="1400">
              <a:solidFill>
                <a:srgbClr val="86B838"/>
              </a:solidFill>
            </a:endParaRPr>
          </a:p>
        </p:txBody>
      </p:sp>
      <p:sp>
        <p:nvSpPr>
          <p:cNvPr id="33" name="Rect 0"/>
          <p:cNvSpPr>
            <a:spLocks/>
          </p:cNvSpPr>
          <p:nvPr/>
        </p:nvSpPr>
        <p:spPr>
          <a:xfrm rot="10800000" flipV="1">
            <a:off x="836930" y="2038985"/>
            <a:ext cx="2950210" cy="462280"/>
          </a:xfrm>
          <a:prstGeom prst="homePlate"/>
          <a:solidFill>
            <a:srgbClr val="87B83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b="1">
                <a:solidFill>
                  <a:schemeClr val="bg1">
                    <a:lumMod val="95000"/>
                  </a:schemeClr>
                </a:solidFill>
              </a:rPr>
              <a:t>Pytorch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4" name="Rect 0"/>
          <p:cNvSpPr txBox="1">
            <a:spLocks/>
          </p:cNvSpPr>
          <p:nvPr/>
        </p:nvSpPr>
        <p:spPr>
          <a:xfrm rot="0">
            <a:off x="1085850" y="2689860"/>
            <a:ext cx="2844165" cy="30734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285750" indent="-285750" latinLnBrk="0">
              <a:buFont typeface="Arial"/>
              <a:buChar char="•"/>
            </a:pPr>
            <a:r>
              <a:rPr lang="en-US" altLang="ko-KR" sz="1400">
                <a:latin typeface="나눔고딕" charset="0"/>
                <a:ea typeface="나눔고딕" charset="0"/>
              </a:rPr>
              <a:t>Deep learning framework</a:t>
            </a:r>
            <a:endParaRPr lang="ko-KR" altLang="en-US" sz="1400">
              <a:latin typeface="나눔고딕" charset="0"/>
              <a:ea typeface="나눔고딕" charset="0"/>
            </a:endParaRPr>
          </a:p>
        </p:txBody>
      </p:sp>
      <p:sp>
        <p:nvSpPr>
          <p:cNvPr id="35" name="Rect 0"/>
          <p:cNvSpPr>
            <a:spLocks/>
          </p:cNvSpPr>
          <p:nvPr/>
        </p:nvSpPr>
        <p:spPr>
          <a:xfrm rot="0">
            <a:off x="-6985" y="5425440"/>
            <a:ext cx="9907905" cy="1436370"/>
          </a:xfrm>
          <a:prstGeom prst="flowChartProcess"/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6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36" name="그림 18" descr="/Users/isangmin/Library/Group Containers/L48J367XN4.com.infraware.PolarisOffice/EngineTemp/65985/fImage58536309841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703570" y="1177290"/>
            <a:ext cx="2658745" cy="26581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 0"/>
          <p:cNvSpPr txBox="1">
            <a:spLocks/>
          </p:cNvSpPr>
          <p:nvPr/>
        </p:nvSpPr>
        <p:spPr>
          <a:xfrm rot="0">
            <a:off x="327025" y="374650"/>
            <a:ext cx="3282315" cy="46101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>
                <a:solidFill>
                  <a:srgbClr val="86B838"/>
                </a:solidFill>
                <a:latin typeface="나눔바른펜" charset="0"/>
                <a:ea typeface="나눔바른펜" charset="0"/>
              </a:rPr>
              <a:t>과제 내용 및 추진방법</a:t>
            </a:r>
            <a:endParaRPr lang="ko-KR" altLang="en-US" sz="2400" b="1">
              <a:solidFill>
                <a:srgbClr val="86B838"/>
              </a:solidFill>
              <a:latin typeface="나눔바른펜" charset="0"/>
              <a:ea typeface="나눔바른펜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422910" y="822325"/>
            <a:ext cx="1280160" cy="30797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solidFill>
                  <a:srgbClr val="86B838"/>
                </a:solidFill>
              </a:rPr>
              <a:t>-</a:t>
            </a:r>
            <a:r>
              <a:rPr lang="ko-KR" altLang="en-US" sz="1400">
                <a:solidFill>
                  <a:srgbClr val="86B838"/>
                </a:solidFill>
              </a:rPr>
              <a:t>과제 추진방법</a:t>
            </a:r>
            <a:endParaRPr lang="ko-KR" altLang="en-US" sz="1400">
              <a:solidFill>
                <a:srgbClr val="86B838"/>
              </a:solidFill>
            </a:endParaRPr>
          </a:p>
        </p:txBody>
      </p:sp>
      <p:sp>
        <p:nvSpPr>
          <p:cNvPr id="29" name="Rect 0"/>
          <p:cNvSpPr>
            <a:spLocks/>
          </p:cNvSpPr>
          <p:nvPr/>
        </p:nvSpPr>
        <p:spPr>
          <a:xfrm rot="0">
            <a:off x="327025" y="1419225"/>
            <a:ext cx="2952115" cy="597535"/>
          </a:xfrm>
          <a:prstGeom prst="homePlate"/>
          <a:solidFill>
            <a:srgbClr val="87B83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b="1">
                <a:latin typeface="나눔바른펜" charset="0"/>
                <a:ea typeface="나눔바른펜" charset="0"/>
              </a:rPr>
              <a:t>GitHub + Slack</a:t>
            </a:r>
            <a:endParaRPr lang="ko-KR" altLang="en-US" b="1">
              <a:latin typeface="나눔바른펜" charset="0"/>
              <a:ea typeface="나눔바른펜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 rot="0">
            <a:off x="-6985" y="5425440"/>
            <a:ext cx="9907905" cy="1436370"/>
          </a:xfrm>
          <a:prstGeom prst="flowChartProcess"/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6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34" name="그림 20" descr="/Users/isangmin/Library/Group Containers/L48J367XN4.com.infraware.PolarisOffice/EngineTemp/65985/fImage9150322862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5795" y="2651760"/>
            <a:ext cx="4458335" cy="1818005"/>
          </a:xfrm>
          <a:prstGeom prst="rect"/>
          <a:noFill/>
        </p:spPr>
      </p:pic>
      <p:pic>
        <p:nvPicPr>
          <p:cNvPr id="35" name="그림 21" descr="/Users/isangmin/Library/Group Containers/L48J367XN4.com.infraware.PolarisOffice/EngineTemp/65985/fImage23729323466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440680" y="1914525"/>
            <a:ext cx="3296285" cy="329819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27025" y="374650"/>
            <a:ext cx="2008505" cy="461010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>
                <a:solidFill>
                  <a:srgbClr val="9AB85E"/>
                </a:solidFill>
                <a:latin typeface="나눔바른펜" charset="0"/>
                <a:ea typeface="나눔바른펜" charset="0"/>
              </a:rPr>
              <a:t>과제</a:t>
            </a:r>
            <a:r>
              <a:rPr lang="ko-KR" altLang="en-US" sz="2400" b="1">
                <a:solidFill>
                  <a:srgbClr val="9AB85E"/>
                </a:solidFill>
                <a:latin typeface="나눔바른펜" charset="0"/>
                <a:ea typeface="나눔바른펜" charset="0"/>
              </a:rPr>
              <a:t> </a:t>
            </a:r>
            <a:r>
              <a:rPr lang="ko-KR" altLang="en-US" sz="2400" b="1">
                <a:solidFill>
                  <a:srgbClr val="9AB85E"/>
                </a:solidFill>
                <a:latin typeface="나눔바른펜" charset="0"/>
                <a:ea typeface="나눔바른펜" charset="0"/>
              </a:rPr>
              <a:t>추진</a:t>
            </a:r>
            <a:r>
              <a:rPr lang="ko-KR" altLang="en-US" sz="2400" b="1">
                <a:solidFill>
                  <a:srgbClr val="9AB85E"/>
                </a:solidFill>
                <a:latin typeface="나눔바른펜" charset="0"/>
                <a:ea typeface="나눔바른펜" charset="0"/>
              </a:rPr>
              <a:t> </a:t>
            </a:r>
            <a:r>
              <a:rPr lang="ko-KR" altLang="en-US" sz="2400" b="1">
                <a:solidFill>
                  <a:srgbClr val="9AB85E"/>
                </a:solidFill>
                <a:latin typeface="나눔바른펜" charset="0"/>
                <a:ea typeface="나눔바른펜" charset="0"/>
              </a:rPr>
              <a:t>일정</a:t>
            </a:r>
            <a:endParaRPr lang="ko-KR" altLang="en-US" sz="2400" b="1">
              <a:solidFill>
                <a:srgbClr val="9AB85E"/>
              </a:solidFill>
              <a:latin typeface="나눔바른펜" charset="0"/>
              <a:ea typeface="나눔바른펜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2910" y="822325"/>
            <a:ext cx="1359535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solidFill>
                  <a:srgbClr val="9AB85E"/>
                </a:solidFill>
              </a:rPr>
              <a:t>- </a:t>
            </a:r>
            <a:r>
              <a:rPr lang="ko-KR" altLang="en-US" sz="1400">
                <a:solidFill>
                  <a:srgbClr val="9AB85E"/>
                </a:solidFill>
              </a:rPr>
              <a:t>과제 추진 일정</a:t>
            </a:r>
          </a:p>
        </p:txBody>
      </p: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597535" y="1577340"/>
          <a:ext cx="8677910" cy="303720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90245"/>
                <a:gridCol w="2585720"/>
                <a:gridCol w="548005"/>
                <a:gridCol w="548005"/>
                <a:gridCol w="548005"/>
                <a:gridCol w="548005"/>
                <a:gridCol w="548005"/>
                <a:gridCol w="548005"/>
                <a:gridCol w="548005"/>
                <a:gridCol w="548005"/>
                <a:gridCol w="1017905"/>
              </a:tblGrid>
              <a:tr h="358775">
                <a:tc rowSpan="2"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sz="1600" kern="0" i="0" b="1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No</a:t>
                      </a:r>
                      <a:endParaRPr lang="ko-KR" altLang="en-US" sz="1600" kern="0" i="0" b="1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14B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600" kern="0" i="0" b="1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연구개발</a:t>
                      </a:r>
                      <a:r>
                        <a:rPr lang="ko-KR" altLang="en-US" sz="1600" kern="0" i="0" b="1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 </a:t>
                      </a:r>
                      <a:r>
                        <a:rPr lang="ko-KR" altLang="en-US" sz="1600" kern="0" i="0" b="1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내용</a:t>
                      </a:r>
                      <a:endParaRPr lang="ko-KR" altLang="en-US" sz="1600" kern="0" i="0" b="1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14B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600" kern="0" i="0" b="1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추 진 일 정</a:t>
                      </a:r>
                      <a:endParaRPr lang="ko-KR" altLang="en-US" sz="1600" kern="0" i="0" b="1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14B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rowSpan="2"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600" kern="0" i="0" b="1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비고</a:t>
                      </a:r>
                      <a:endParaRPr lang="ko-KR" altLang="en-US" sz="1600" kern="0" i="0" b="1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14B"/>
                    </a:solidFill>
                  </a:tcPr>
                </a:tc>
              </a:tr>
              <a:tr h="35877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2"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sz="1600" kern="0" i="0" b="1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3</a:t>
                      </a:r>
                      <a:endParaRPr lang="ko-KR" altLang="en-US" sz="1600" kern="0" i="0" b="1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14B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2"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sz="1600" kern="0" i="0" b="1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4</a:t>
                      </a:r>
                      <a:endParaRPr lang="ko-KR" altLang="en-US" sz="1600" kern="0" i="0" b="1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14B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2"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sz="1600" kern="0" i="0" b="1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5</a:t>
                      </a:r>
                      <a:endParaRPr lang="ko-KR" altLang="en-US" sz="1600" kern="0" i="0" b="1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14B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2"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sz="1600" kern="0" i="0" b="1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6</a:t>
                      </a:r>
                      <a:endParaRPr lang="ko-KR" altLang="en-US" sz="1600" kern="0" i="0" b="1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14B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64820"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sz="1600" kern="0" i="0" b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1</a:t>
                      </a:r>
                      <a:endParaRPr lang="ko-KR" altLang="en-US" sz="16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400" kern="0" i="0" b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요구사항분석</a:t>
                      </a:r>
                      <a:r>
                        <a:rPr lang="ko-KR" altLang="en-US" sz="1400" kern="0" i="0" b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 </a:t>
                      </a:r>
                      <a:r>
                        <a:rPr lang="ko-KR" altLang="en-US" sz="1400" kern="0" i="0" b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및</a:t>
                      </a:r>
                      <a:r>
                        <a:rPr lang="ko-KR" altLang="en-US" sz="1400" kern="0" i="0" b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 </a:t>
                      </a:r>
                      <a:r>
                        <a:rPr lang="ko-KR" altLang="en-US" sz="1400" kern="0" i="0" b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개발환경</a:t>
                      </a:r>
                      <a:r>
                        <a:rPr lang="ko-KR" altLang="en-US" sz="1400" kern="0" i="0" b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 </a:t>
                      </a:r>
                      <a:r>
                        <a:rPr lang="ko-KR" altLang="en-US" sz="1400" kern="0" i="0" b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구축</a:t>
                      </a: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14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14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4345"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sz="1600" kern="0" i="0" b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2</a:t>
                      </a:r>
                      <a:endParaRPr lang="ko-KR" altLang="en-US" sz="16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400" kern="0" i="0" b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자율주행 훈련</a:t>
                      </a: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14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14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14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4345"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sz="1600" kern="0" i="0" b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3</a:t>
                      </a:r>
                      <a:endParaRPr lang="ko-KR" altLang="en-US" sz="16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400" kern="0" i="0" b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논문작성</a:t>
                      </a: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kern="0" i="0" b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 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14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14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14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4345"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sz="1600" kern="0" i="0" b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4</a:t>
                      </a:r>
                      <a:endParaRPr lang="ko-KR" altLang="en-US" sz="16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400" kern="0" i="0" b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WebRTC</a:t>
                      </a:r>
                      <a:r>
                        <a:rPr lang="ko-KR" altLang="en-US" sz="1400" kern="0" i="0" b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환경조성 및 구현</a:t>
                      </a: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14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14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14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sz="1600" kern="0" i="0" b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5</a:t>
                      </a:r>
                      <a:endParaRPr lang="ko-KR" altLang="en-US" sz="16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400" kern="0" i="0" b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최종 문서 작성 및 오류수정</a:t>
                      </a: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14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14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7" name="Process 16"/>
          <p:cNvSpPr>
            <a:spLocks/>
          </p:cNvSpPr>
          <p:nvPr/>
        </p:nvSpPr>
        <p:spPr>
          <a:xfrm rot="0">
            <a:off x="-6985" y="5425440"/>
            <a:ext cx="9907905" cy="1436370"/>
          </a:xfrm>
          <a:prstGeom prst="flowChartProcess"/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6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546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3018155" y="1776730"/>
            <a:ext cx="3032760" cy="3032760"/>
            <a:chOff x="3018155" y="1776730"/>
            <a:chExt cx="3032760" cy="3032760"/>
          </a:xfrm>
          <a:solidFill>
            <a:srgbClr val="000000"/>
          </a:solidFill>
        </p:grpSpPr>
        <p:sp>
          <p:nvSpPr>
            <p:cNvPr id="10" name="막힌 원호 7"/>
            <p:cNvSpPr>
              <a:spLocks/>
            </p:cNvSpPr>
            <p:nvPr/>
          </p:nvSpPr>
          <p:spPr>
            <a:xfrm rot="16200000">
              <a:off x="3282315" y="1868170"/>
              <a:ext cx="2667000" cy="2830195"/>
            </a:xfrm>
            <a:prstGeom prst="blockArc">
              <a:avLst>
                <a:gd name="adj1" fmla="val 10852379"/>
                <a:gd name="adj2" fmla="val 166434"/>
                <a:gd name="adj3" fmla="val 14026"/>
              </a:avLst>
            </a:prstGeom>
            <a:solidFill>
              <a:srgbClr val="A1B86A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화살표: 원형 4"/>
            <p:cNvSpPr>
              <a:spLocks/>
            </p:cNvSpPr>
            <p:nvPr/>
          </p:nvSpPr>
          <p:spPr>
            <a:xfrm rot="11460000">
              <a:off x="3018155" y="1776730"/>
              <a:ext cx="3032760" cy="3032760"/>
            </a:xfrm>
            <a:prstGeom prst="circularArrow"/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화살표: 원형 5"/>
            <p:cNvSpPr>
              <a:spLocks/>
            </p:cNvSpPr>
            <p:nvPr/>
          </p:nvSpPr>
          <p:spPr>
            <a:xfrm rot="6180000">
              <a:off x="3018155" y="1776730"/>
              <a:ext cx="3032760" cy="3032760"/>
            </a:xfrm>
            <a:prstGeom prst="circularArrow"/>
            <a:solidFill>
              <a:srgbClr val="9AB85F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화살표: 원형 6"/>
          <p:cNvSpPr>
            <a:spLocks/>
          </p:cNvSpPr>
          <p:nvPr/>
        </p:nvSpPr>
        <p:spPr>
          <a:xfrm rot="1560000">
            <a:off x="3018155" y="1776730"/>
            <a:ext cx="3032760" cy="303276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4715429"/>
              <a:gd name="adj5" fmla="val 12500"/>
            </a:avLst>
          </a:prstGeom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화살표: 원형 3"/>
          <p:cNvSpPr>
            <a:spLocks/>
          </p:cNvSpPr>
          <p:nvPr/>
        </p:nvSpPr>
        <p:spPr>
          <a:xfrm rot="17220000">
            <a:off x="3018155" y="1776730"/>
            <a:ext cx="3032760" cy="303276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5839973"/>
              <a:gd name="adj5" fmla="val 12500"/>
            </a:avLst>
          </a:prstGeom>
          <a:solidFill>
            <a:srgbClr val="9AB85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 rot="0">
            <a:off x="5577205" y="2161540"/>
            <a:ext cx="991869" cy="635"/>
          </a:xfrm>
          <a:prstGeom prst="line"/>
          <a:ln w="6350" cap="flat" cmpd="sng">
            <a:solidFill>
              <a:schemeClr val="accent6">
                <a:alpha val="100000"/>
              </a:schemeClr>
            </a:solidFill>
            <a:prstDash val="solid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rot="0">
            <a:off x="5577205" y="4346575"/>
            <a:ext cx="991869" cy="635"/>
          </a:xfrm>
          <a:prstGeom prst="line"/>
          <a:ln w="6350" cap="flat" cmpd="sng">
            <a:solidFill>
              <a:schemeClr val="accent6">
                <a:alpha val="100000"/>
              </a:schemeClr>
            </a:solidFill>
            <a:prstDash val="solid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rot="0">
            <a:off x="2498725" y="4346575"/>
            <a:ext cx="991869" cy="635"/>
          </a:xfrm>
          <a:prstGeom prst="line"/>
          <a:ln w="6350" cap="flat" cmpd="sng">
            <a:solidFill>
              <a:schemeClr val="accent6">
                <a:alpha val="100000"/>
              </a:schemeClr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rot="0">
            <a:off x="2498725" y="2132330"/>
            <a:ext cx="991869" cy="635"/>
          </a:xfrm>
          <a:prstGeom prst="line"/>
          <a:ln w="6350" cap="flat" cmpd="sng">
            <a:solidFill>
              <a:schemeClr val="accent6">
                <a:alpha val="100000"/>
              </a:schemeClr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/Users/isangmin/Library/Group Containers/L48J367XN4.com.infraware.PolarisOffice/EngineTemp/65985/image2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33190" y="2687320"/>
            <a:ext cx="1202690" cy="1191895"/>
          </a:xfrm>
          <a:prstGeom prst="rect"/>
          <a:noFill/>
        </p:spPr>
      </p:pic>
      <p:pic>
        <p:nvPicPr>
          <p:cNvPr id="18" name="그림 103" descr="/Users/isangmin/Library/Group Containers/L48J367XN4.com.infraware.PolarisOffice/EngineTemp/65985/image17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581150" y="1728470"/>
            <a:ext cx="945515" cy="923925"/>
          </a:xfrm>
          <a:prstGeom prst="rect"/>
          <a:noFill/>
        </p:spPr>
      </p:pic>
      <p:pic>
        <p:nvPicPr>
          <p:cNvPr id="19" name="Picture 4" descr="/Users/isangmin/Library/Group Containers/L48J367XN4.com.infraware.PolarisOffice/EngineTemp/65985/image2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0">
            <a:off x="1087120" y="3480435"/>
            <a:ext cx="1626235" cy="1626235"/>
          </a:xfrm>
          <a:prstGeom prst="rect"/>
          <a:noFill/>
        </p:spPr>
      </p:pic>
      <p:pic>
        <p:nvPicPr>
          <p:cNvPr id="20" name="Picture 6" descr="/Users/isangmin/Library/Group Containers/L48J367XN4.com.infraware.PolarisOffice/EngineTemp/65985/image28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0">
            <a:off x="6078855" y="1136650"/>
            <a:ext cx="1626235" cy="1626235"/>
          </a:xfrm>
          <a:prstGeom prst="rect"/>
          <a:noFill/>
        </p:spPr>
      </p:pic>
      <p:pic>
        <p:nvPicPr>
          <p:cNvPr id="21" name="Picture 8" descr="/Users/isangmin/Library/Group Containers/L48J367XN4.com.infraware.PolarisOffice/EngineTemp/65985/image29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0">
            <a:off x="7486014" y="1430020"/>
            <a:ext cx="1333500" cy="1333500"/>
          </a:xfrm>
          <a:prstGeom prst="rect"/>
          <a:noFill/>
        </p:spPr>
      </p:pic>
      <p:pic>
        <p:nvPicPr>
          <p:cNvPr id="22" name="Picture 10" descr="/Users/isangmin/Library/Group Containers/L48J367XN4.com.infraware.PolarisOffice/EngineTemp/65985/image30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0">
            <a:off x="6362065" y="3414395"/>
            <a:ext cx="1626235" cy="1626235"/>
          </a:xfrm>
          <a:prstGeom prst="rect"/>
          <a:noFill/>
        </p:spPr>
      </p:pic>
      <p:sp>
        <p:nvSpPr>
          <p:cNvPr id="23" name="텍스트 상자 3"/>
          <p:cNvSpPr txBox="1">
            <a:spLocks/>
          </p:cNvSpPr>
          <p:nvPr/>
        </p:nvSpPr>
        <p:spPr>
          <a:xfrm rot="0">
            <a:off x="327025" y="374650"/>
            <a:ext cx="2896235" cy="46101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>
                <a:solidFill>
                  <a:srgbClr val="86B838"/>
                </a:solidFill>
                <a:latin typeface="나눔바른펜" charset="0"/>
                <a:ea typeface="나눔바른펜" charset="0"/>
              </a:rPr>
              <a:t>기대효과 및 활용방안</a:t>
            </a:r>
            <a:endParaRPr lang="ko-KR" altLang="en-US" sz="2400" b="1">
              <a:solidFill>
                <a:srgbClr val="86B838"/>
              </a:solidFill>
              <a:latin typeface="나눔바른펜" charset="0"/>
              <a:ea typeface="나눔바른펜" charset="0"/>
            </a:endParaRPr>
          </a:p>
        </p:txBody>
      </p:sp>
      <p:sp>
        <p:nvSpPr>
          <p:cNvPr id="24" name="텍스트 상자 4"/>
          <p:cNvSpPr txBox="1">
            <a:spLocks/>
          </p:cNvSpPr>
          <p:nvPr/>
        </p:nvSpPr>
        <p:spPr>
          <a:xfrm rot="0">
            <a:off x="422910" y="822325"/>
            <a:ext cx="905510" cy="30734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solidFill>
                  <a:srgbClr val="86B838"/>
                </a:solidFill>
              </a:rPr>
              <a:t>-</a:t>
            </a:r>
            <a:r>
              <a:rPr lang="ko-KR" altLang="en-US" sz="1400">
                <a:solidFill>
                  <a:srgbClr val="86B838"/>
                </a:solidFill>
              </a:rPr>
              <a:t>기대효과</a:t>
            </a:r>
            <a:endParaRPr lang="ko-KR" altLang="en-US" sz="1400">
              <a:solidFill>
                <a:srgbClr val="86B8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256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 0"/>
          <p:cNvSpPr txBox="1">
            <a:spLocks/>
          </p:cNvSpPr>
          <p:nvPr/>
        </p:nvSpPr>
        <p:spPr>
          <a:xfrm rot="0">
            <a:off x="327025" y="374650"/>
            <a:ext cx="2774950" cy="46164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>
                <a:solidFill>
                  <a:srgbClr val="9AB85E"/>
                </a:solidFill>
                <a:latin typeface="나눔바른펜" charset="0"/>
                <a:ea typeface="나눔바른펜" charset="0"/>
              </a:rPr>
              <a:t>과제</a:t>
            </a:r>
            <a:r>
              <a:rPr lang="ko-KR" altLang="en-US" sz="2400" b="1">
                <a:solidFill>
                  <a:srgbClr val="9AB85E"/>
                </a:solidFill>
                <a:latin typeface="나눔바른펜" charset="0"/>
                <a:ea typeface="나눔바른펜" charset="0"/>
              </a:rPr>
              <a:t> </a:t>
            </a:r>
            <a:r>
              <a:rPr lang="ko-KR" altLang="en-US" sz="2400" b="1">
                <a:solidFill>
                  <a:srgbClr val="9AB85E"/>
                </a:solidFill>
                <a:latin typeface="나눔바른펜" charset="0"/>
                <a:ea typeface="나눔바른펜" charset="0"/>
              </a:rPr>
              <a:t>추진</a:t>
            </a:r>
            <a:r>
              <a:rPr lang="ko-KR" altLang="en-US" sz="2400" b="1">
                <a:solidFill>
                  <a:srgbClr val="9AB85E"/>
                </a:solidFill>
                <a:latin typeface="나눔바른펜" charset="0"/>
                <a:ea typeface="나눔바른펜" charset="0"/>
              </a:rPr>
              <a:t> </a:t>
            </a:r>
            <a:r>
              <a:rPr lang="ko-KR" altLang="en-US" sz="2400" b="1">
                <a:solidFill>
                  <a:srgbClr val="9AB85E"/>
                </a:solidFill>
                <a:latin typeface="나눔바른펜" charset="0"/>
                <a:ea typeface="나눔바른펜" charset="0"/>
              </a:rPr>
              <a:t>일정(미완)</a:t>
            </a:r>
            <a:endParaRPr lang="ko-KR" altLang="en-US" sz="2400" b="1">
              <a:solidFill>
                <a:srgbClr val="9AB85E"/>
              </a:solidFill>
              <a:latin typeface="나눔바른펜" charset="0"/>
              <a:ea typeface="나눔바른펜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 rot="0">
            <a:off x="422910" y="822325"/>
            <a:ext cx="1360170" cy="30797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solidFill>
                  <a:srgbClr val="9AB85E"/>
                </a:solidFill>
              </a:rPr>
              <a:t>- </a:t>
            </a:r>
            <a:r>
              <a:rPr lang="ko-KR" altLang="en-US" sz="1400">
                <a:solidFill>
                  <a:srgbClr val="9AB85E"/>
                </a:solidFill>
              </a:rPr>
              <a:t>과제 추진 일정</a:t>
            </a:r>
            <a:endParaRPr lang="ko-KR" altLang="en-US" sz="1400">
              <a:solidFill>
                <a:srgbClr val="9AB85E"/>
              </a:solidFill>
            </a:endParaRPr>
          </a:p>
        </p:txBody>
      </p:sp>
      <p:graphicFrame>
        <p:nvGraphicFramePr>
          <p:cNvPr id="26" name="Table 3"/>
          <p:cNvGraphicFramePr>
            <a:graphicFrameLocks noGrp="1"/>
          </p:cNvGraphicFramePr>
          <p:nvPr/>
        </p:nvGraphicFramePr>
        <p:xfrm>
          <a:off x="597535" y="1577340"/>
          <a:ext cx="8677910" cy="316928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90245"/>
                <a:gridCol w="2585720"/>
                <a:gridCol w="548005"/>
                <a:gridCol w="548005"/>
                <a:gridCol w="548005"/>
                <a:gridCol w="548005"/>
                <a:gridCol w="548005"/>
                <a:gridCol w="548005"/>
                <a:gridCol w="548005"/>
                <a:gridCol w="548005"/>
                <a:gridCol w="1017905"/>
              </a:tblGrid>
              <a:tr h="358775">
                <a:tc rowSpan="2"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sz="1600" kern="0" i="0" b="1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No</a:t>
                      </a:r>
                      <a:endParaRPr lang="ko-KR" altLang="en-US" sz="1600" kern="0" i="0" b="1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600" kern="0" i="0" b="1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연구개발</a:t>
                      </a:r>
                      <a:r>
                        <a:rPr lang="ko-KR" altLang="en-US" sz="1600" kern="0" i="0" b="1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 </a:t>
                      </a:r>
                      <a:r>
                        <a:rPr lang="ko-KR" altLang="en-US" sz="1600" kern="0" i="0" b="1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내용</a:t>
                      </a:r>
                      <a:endParaRPr lang="ko-KR" altLang="en-US" sz="1600" kern="0" i="0" b="1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600" kern="0" i="0" b="1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추 진 일 정</a:t>
                      </a:r>
                      <a:endParaRPr lang="ko-KR" altLang="en-US" sz="1600" kern="0" i="0" b="1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rowSpan="2"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600" kern="0" i="0" b="1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비고</a:t>
                      </a:r>
                      <a:endParaRPr lang="ko-KR" altLang="en-US" sz="1600" kern="0" i="0" b="1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</a:tr>
              <a:tr h="35877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2"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sz="1600" kern="0" i="0" b="1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3</a:t>
                      </a:r>
                      <a:endParaRPr lang="ko-KR" altLang="en-US" sz="1600" kern="0" i="0" b="1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2"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sz="1600" kern="0" i="0" b="1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4</a:t>
                      </a:r>
                      <a:endParaRPr lang="ko-KR" altLang="en-US" sz="1600" kern="0" i="0" b="1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2"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sz="1600" kern="0" i="0" b="1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5</a:t>
                      </a:r>
                      <a:endParaRPr lang="ko-KR" altLang="en-US" sz="1600" kern="0" i="0" b="1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2"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sz="1600" kern="0" i="0" b="1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6</a:t>
                      </a:r>
                      <a:endParaRPr lang="ko-KR" altLang="en-US" sz="1600" kern="0" i="0" b="1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648335"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sz="1600" kern="0" i="0" b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1</a:t>
                      </a:r>
                      <a:endParaRPr lang="ko-KR" altLang="en-US" sz="16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400" kern="0" i="0" b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요구사항분석</a:t>
                      </a:r>
                      <a:r>
                        <a:rPr lang="ko-KR" altLang="en-US" sz="1400" kern="0" i="0" b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 </a:t>
                      </a:r>
                      <a:r>
                        <a:rPr lang="ko-KR" altLang="en-US" sz="1400" kern="0" i="0" b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및</a:t>
                      </a:r>
                      <a:r>
                        <a:rPr lang="ko-KR" altLang="en-US" sz="1400" kern="0" i="0" b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 </a:t>
                      </a:r>
                      <a:r>
                        <a:rPr lang="ko-KR" altLang="en-US" sz="1400" kern="0" i="0" b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개발환경</a:t>
                      </a:r>
                      <a:r>
                        <a:rPr lang="ko-KR" altLang="en-US" sz="1400" kern="0" i="0" b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 </a:t>
                      </a:r>
                      <a:r>
                        <a:rPr lang="ko-KR" altLang="en-US" sz="1400" kern="0" i="0" b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구축</a:t>
                      </a: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4345"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sz="1600" kern="0" i="0" b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2</a:t>
                      </a:r>
                      <a:endParaRPr lang="ko-KR" altLang="en-US" sz="16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400" kern="0" i="0" b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자율주행 훈련</a:t>
                      </a: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4345"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sz="1600" kern="0" i="0" b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3</a:t>
                      </a:r>
                      <a:endParaRPr lang="ko-KR" altLang="en-US" sz="16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400" kern="0" i="0" b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논문작성</a:t>
                      </a: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4345"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sz="1600" kern="0" i="0" b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4</a:t>
                      </a:r>
                      <a:endParaRPr lang="ko-KR" altLang="en-US" sz="16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400" kern="0" i="0" b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WebRTC</a:t>
                      </a:r>
                      <a:r>
                        <a:rPr lang="ko-KR" altLang="en-US" sz="1400" kern="0" i="0" b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환경조성 및 구현</a:t>
                      </a: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0365"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sz="1600" kern="0" i="0" b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5</a:t>
                      </a:r>
                      <a:endParaRPr lang="ko-KR" altLang="en-US" sz="16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400" kern="0" i="0" b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최종 문서 작성 및 오류수정</a:t>
                      </a: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kern="0" i="0" b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" name="Picture " descr="/Users/isangmin/Library/Group Containers/L48J367XN4.com.infraware.PolarisOffice/EngineTemp/65985/image31.em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906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27025" y="374650"/>
            <a:ext cx="1388745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>
                <a:solidFill>
                  <a:srgbClr val="86B838"/>
                </a:solidFill>
                <a:latin typeface="나눔바른펜" charset="0"/>
                <a:ea typeface="나눔바른펜" charset="0"/>
              </a:rPr>
              <a:t>예상 성과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22910" y="822325"/>
            <a:ext cx="985520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solidFill>
                  <a:srgbClr val="86B838"/>
                </a:solidFill>
              </a:rPr>
              <a:t>- </a:t>
            </a:r>
            <a:r>
              <a:rPr lang="ko-KR" altLang="en-US" sz="1400">
                <a:solidFill>
                  <a:srgbClr val="86B838"/>
                </a:solidFill>
              </a:rPr>
              <a:t>예상 성과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8BE15A2-E8C8-423C-A5F2-CF461C5FE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270" y="1500505"/>
            <a:ext cx="3202940" cy="476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FC69BFFA-CBE0-4A89-9272-B90D9F16D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735" y="1500505"/>
            <a:ext cx="3372485" cy="476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767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27025" y="374650"/>
            <a:ext cx="1416050" cy="46164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참고자료</a:t>
            </a:r>
          </a:p>
        </p:txBody>
      </p:sp>
      <p:sp>
        <p:nvSpPr>
          <p:cNvPr id="28" name="텍스트 상자 138">
            <a:extLst>
              <a:ext uri="{FF2B5EF4-FFF2-40B4-BE49-F238E27FC236}">
                <a16:creationId xmlns:a16="http://schemas.microsoft.com/office/drawing/2014/main" id="{5E4291C9-2F50-124F-AEBF-0677A7E4813B}"/>
              </a:ext>
            </a:extLst>
          </p:cNvPr>
          <p:cNvSpPr txBox="1">
            <a:spLocks/>
          </p:cNvSpPr>
          <p:nvPr/>
        </p:nvSpPr>
        <p:spPr>
          <a:xfrm>
            <a:off x="2727960" y="1829435"/>
            <a:ext cx="4450080" cy="21247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endParaRPr lang="ko-KR" altLang="en-US" sz="2400" b="1" dirty="0">
              <a:solidFill>
                <a:srgbClr val="86B838"/>
              </a:solidFill>
              <a:latin typeface="나눔바른펜" charset="0"/>
            </a:endParaRPr>
          </a:p>
          <a:p>
            <a:r>
              <a:rPr sz="1200" b="1" dirty="0">
                <a:latin typeface="나눔바른펜" charset="0"/>
              </a:rPr>
              <a:t>https://www.youtube.com/watch?v=oysPuGmhWgU </a:t>
            </a:r>
            <a:endParaRPr lang="ko-KR" altLang="en-US" sz="1200" b="1" dirty="0">
              <a:latin typeface="나눔바른펜" charset="0"/>
            </a:endParaRPr>
          </a:p>
          <a:p>
            <a:r>
              <a:rPr sz="1200" b="1" dirty="0">
                <a:latin typeface="나눔바른펜" charset="0"/>
              </a:rPr>
              <a:t>2018 </a:t>
            </a:r>
            <a:r>
              <a:rPr sz="1200" b="1" dirty="0" err="1">
                <a:latin typeface="나눔바른펜" charset="0"/>
              </a:rPr>
              <a:t>한이음</a:t>
            </a:r>
            <a:r>
              <a:rPr sz="1200" b="1" dirty="0">
                <a:latin typeface="나눔바른펜" charset="0"/>
              </a:rPr>
              <a:t> </a:t>
            </a:r>
            <a:r>
              <a:rPr sz="1200" b="1" dirty="0" err="1">
                <a:latin typeface="나눔바른펜" charset="0"/>
              </a:rPr>
              <a:t>영상</a:t>
            </a:r>
            <a:r>
              <a:rPr sz="1200" b="1" dirty="0">
                <a:latin typeface="나눔바른펜" charset="0"/>
              </a:rPr>
              <a:t> </a:t>
            </a:r>
            <a:r>
              <a:rPr sz="1200" b="1" dirty="0" err="1">
                <a:latin typeface="나눔바른펜" charset="0"/>
              </a:rPr>
              <a:t>딥러닝</a:t>
            </a:r>
            <a:r>
              <a:rPr sz="1200" b="1" dirty="0">
                <a:latin typeface="나눔바른펜" charset="0"/>
              </a:rPr>
              <a:t> </a:t>
            </a:r>
            <a:r>
              <a:rPr sz="1200" b="1" dirty="0" err="1">
                <a:latin typeface="나눔바른펜" charset="0"/>
              </a:rPr>
              <a:t>기반</a:t>
            </a:r>
            <a:r>
              <a:rPr sz="1200" b="1" dirty="0">
                <a:latin typeface="나눔바른펜" charset="0"/>
              </a:rPr>
              <a:t> </a:t>
            </a:r>
            <a:r>
              <a:rPr sz="1200" b="1" dirty="0" err="1">
                <a:latin typeface="나눔바른펜" charset="0"/>
              </a:rPr>
              <a:t>자율주행</a:t>
            </a:r>
            <a:r>
              <a:rPr sz="1200" b="1" dirty="0">
                <a:latin typeface="나눔바른펜" charset="0"/>
              </a:rPr>
              <a:t> </a:t>
            </a:r>
            <a:r>
              <a:rPr sz="1200" b="1" dirty="0" err="1">
                <a:latin typeface="나눔바른펜" charset="0"/>
              </a:rPr>
              <a:t>미니카</a:t>
            </a:r>
            <a:r>
              <a:rPr sz="1200" b="1" dirty="0">
                <a:latin typeface="나눔바른펜" charset="0"/>
              </a:rPr>
              <a:t> </a:t>
            </a:r>
            <a:r>
              <a:rPr sz="1200" b="1" dirty="0" err="1">
                <a:latin typeface="나눔바른펜" charset="0"/>
              </a:rPr>
              <a:t>구현NVIDIA</a:t>
            </a:r>
            <a:r>
              <a:rPr sz="1200" b="1" dirty="0">
                <a:latin typeface="나눔바른펜" charset="0"/>
              </a:rPr>
              <a:t> Jetson TX2 </a:t>
            </a:r>
            <a:r>
              <a:rPr sz="1200" b="1" dirty="0" err="1">
                <a:latin typeface="나눔바른펜" charset="0"/>
              </a:rPr>
              <a:t>임베디드</a:t>
            </a:r>
            <a:r>
              <a:rPr sz="1200" b="1" dirty="0">
                <a:latin typeface="나눔바른펜" charset="0"/>
              </a:rPr>
              <a:t> AI </a:t>
            </a:r>
            <a:r>
              <a:rPr sz="1200" b="1" dirty="0" err="1">
                <a:latin typeface="나눔바른펜" charset="0"/>
              </a:rPr>
              <a:t>기반</a:t>
            </a:r>
            <a:endParaRPr lang="ko-KR" altLang="en-US" sz="1200" b="1" dirty="0">
              <a:latin typeface="나눔바른펜" charset="0"/>
            </a:endParaRPr>
          </a:p>
          <a:p>
            <a:pPr marL="0" indent="0" algn="l" hangingPunct="1"/>
            <a:endParaRPr lang="ko-KR" altLang="en-US" sz="1200" dirty="0">
              <a:latin typeface="나눔고딕" charset="0"/>
              <a:ea typeface="나눔고딕" charset="0"/>
            </a:endParaRPr>
          </a:p>
          <a:p>
            <a:pPr marL="0" indent="0" algn="l" hangingPunct="1"/>
            <a:endParaRPr lang="ko-KR" altLang="en-US" sz="1200" dirty="0">
              <a:latin typeface="나눔고딕" charset="0"/>
              <a:ea typeface="나눔고딕" charset="0"/>
            </a:endParaRPr>
          </a:p>
          <a:p>
            <a:pPr marL="0" indent="0" algn="l" hangingPunct="1"/>
            <a:endParaRPr lang="ko-KR" altLang="en-US" sz="1200" dirty="0"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1200" b="1" dirty="0">
                <a:latin typeface="나눔바른펜" charset="0"/>
              </a:rPr>
              <a:t>https://m.post.naver.com/viewer/postView.nhn?volumeNo=17514395&amp;memberNo=19850389</a:t>
            </a:r>
            <a:endParaRPr lang="ko-KR" altLang="en-US" sz="1200" b="1" dirty="0">
              <a:latin typeface="나눔바른펜" charset="0"/>
            </a:endParaRPr>
          </a:p>
          <a:p>
            <a:pPr marL="0" indent="0" algn="l" hangingPunct="1"/>
            <a:r>
              <a:rPr sz="1200" b="1" dirty="0">
                <a:latin typeface="나눔바른펜" charset="0"/>
              </a:rPr>
              <a:t> </a:t>
            </a:r>
            <a:r>
              <a:rPr sz="1200" b="1" dirty="0" err="1">
                <a:latin typeface="나눔바른펜" charset="0"/>
              </a:rPr>
              <a:t>초저지연</a:t>
            </a:r>
            <a:r>
              <a:rPr sz="1200" b="1" dirty="0">
                <a:latin typeface="나눔바른펜" charset="0"/>
              </a:rPr>
              <a:t> </a:t>
            </a:r>
            <a:r>
              <a:rPr sz="1200" b="1" dirty="0" err="1">
                <a:latin typeface="나눔바른펜" charset="0"/>
              </a:rPr>
              <a:t>데이터</a:t>
            </a:r>
            <a:r>
              <a:rPr sz="1200" b="1" dirty="0">
                <a:latin typeface="나눔바른펜" charset="0"/>
              </a:rPr>
              <a:t> </a:t>
            </a:r>
            <a:r>
              <a:rPr sz="1200" b="1" dirty="0" err="1">
                <a:latin typeface="나눔바른펜" charset="0"/>
              </a:rPr>
              <a:t>전송</a:t>
            </a:r>
            <a:endParaRPr lang="ko-KR" altLang="en-US" sz="1200" b="1" dirty="0">
              <a:latin typeface="나눔바른펜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431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5"/>
          <p:cNvGrpSpPr/>
          <p:nvPr/>
        </p:nvGrpSpPr>
        <p:grpSpPr>
          <a:xfrm rot="0">
            <a:off x="0" y="1270"/>
            <a:ext cx="8943340" cy="6859270"/>
            <a:chOff x="0" y="1270"/>
            <a:chExt cx="8943340" cy="6859270"/>
          </a:xfr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0800000"/>
          </a:gradFill>
        </p:grpSpPr>
        <p:sp>
          <p:nvSpPr>
            <p:cNvPr id="5" name="Rect 0"/>
            <p:cNvSpPr>
              <a:spLocks/>
            </p:cNvSpPr>
            <p:nvPr/>
          </p:nvSpPr>
          <p:spPr>
            <a:xfrm rot="16200000" flipH="1" flipV="1">
              <a:off x="1042035" y="-1040765"/>
              <a:ext cx="6859270" cy="8943340"/>
            </a:xfrm>
            <a:prstGeom prst="flowChartManualInput"/>
            <a:grpFill/>
            <a:ln w="12700" cap="flat" cmpd="sng">
              <a:solidFill>
                <a:srgbClr val="3F551A">
                  <a:alpha val="100000"/>
                </a:srgbClr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7" name="Rect 0"/>
            <p:cNvSpPr>
              <a:spLocks/>
            </p:cNvSpPr>
            <p:nvPr/>
          </p:nvSpPr>
          <p:spPr>
            <a:xfrm rot="16200000" flipH="1" flipV="1">
              <a:off x="724535" y="-723265"/>
              <a:ext cx="6859270" cy="8307705"/>
            </a:xfrm>
            <a:prstGeom prst="flowChartManualInput"/>
            <a:grpFill/>
            <a:ln w="12700" cap="flat" cmpd="sng">
              <a:solidFill>
                <a:srgbClr val="3F551A">
                  <a:alpha val="100000"/>
                </a:srgbClr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9" name="Rect 0"/>
          <p:cNvSpPr txBox="1">
            <a:spLocks/>
          </p:cNvSpPr>
          <p:nvPr/>
        </p:nvSpPr>
        <p:spPr>
          <a:xfrm rot="0">
            <a:off x="1038225" y="2729865"/>
            <a:ext cx="2613660" cy="70739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000" b="1">
                <a:solidFill>
                  <a:schemeClr val="bg1"/>
                </a:solidFill>
                <a:latin typeface="나눔바른펜" charset="0"/>
                <a:ea typeface="나눔바른펜" charset="0"/>
              </a:rPr>
              <a:t>감사합니다.</a:t>
            </a:r>
            <a:endParaRPr lang="ko-KR" altLang="en-US" sz="4000" b="1">
              <a:solidFill>
                <a:schemeClr val="bg1"/>
              </a:solidFill>
              <a:latin typeface="나눔바른펜" charset="0"/>
              <a:ea typeface="나눔바른펜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순서도: 처리 21"/>
          <p:cNvSpPr>
            <a:spLocks/>
          </p:cNvSpPr>
          <p:nvPr/>
        </p:nvSpPr>
        <p:spPr>
          <a:xfrm rot="0">
            <a:off x="-635" y="275590"/>
            <a:ext cx="9907270" cy="673735"/>
          </a:xfrm>
          <a:prstGeom prst="flowChartProcess"/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08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27025" y="374650"/>
            <a:ext cx="1524635" cy="46164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나눔바른펜" charset="0"/>
                <a:ea typeface="나눔바른펜" charset="0"/>
              </a:rPr>
              <a:t>팀원 소개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3CDBD77-2E75-BF40-AEE6-6FE590A3B5E1}"/>
              </a:ext>
            </a:extLst>
          </p:cNvPr>
          <p:cNvGrpSpPr/>
          <p:nvPr/>
        </p:nvGrpSpPr>
        <p:grpSpPr>
          <a:xfrm>
            <a:off x="484505" y="2045970"/>
            <a:ext cx="8936355" cy="2766695"/>
            <a:chOff x="484505" y="2045970"/>
            <a:chExt cx="8936355" cy="2766695"/>
          </a:xfrm>
        </p:grpSpPr>
        <p:grpSp>
          <p:nvGrpSpPr>
            <p:cNvPr id="4" name="그룹 3"/>
            <p:cNvGrpSpPr/>
            <p:nvPr/>
          </p:nvGrpSpPr>
          <p:grpSpPr>
            <a:xfrm>
              <a:off x="484505" y="2045970"/>
              <a:ext cx="6652260" cy="2762250"/>
              <a:chOff x="484505" y="2045970"/>
              <a:chExt cx="6652260" cy="2762250"/>
            </a:xfrm>
          </p:grpSpPr>
          <p:sp>
            <p:nvSpPr>
              <p:cNvPr id="3" name="사각형: 둥근 모서리 2"/>
              <p:cNvSpPr>
                <a:spLocks/>
              </p:cNvSpPr>
              <p:nvPr/>
            </p:nvSpPr>
            <p:spPr>
              <a:xfrm>
                <a:off x="484505" y="2045970"/>
                <a:ext cx="2083435" cy="2762250"/>
              </a:xfrm>
              <a:prstGeom prst="roundRect">
                <a:avLst/>
              </a:prstGeom>
              <a:noFill/>
              <a:ln w="12700" cap="flat" cmpd="sng">
                <a:solidFill>
                  <a:srgbClr val="92B84E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6" name="사각형: 둥근 모서리 5"/>
              <p:cNvSpPr>
                <a:spLocks/>
              </p:cNvSpPr>
              <p:nvPr/>
            </p:nvSpPr>
            <p:spPr>
              <a:xfrm>
                <a:off x="2769235" y="2045970"/>
                <a:ext cx="2083435" cy="2762250"/>
              </a:xfrm>
              <a:prstGeom prst="roundRect">
                <a:avLst/>
              </a:prstGeom>
              <a:noFill/>
              <a:ln w="12700" cap="flat" cmpd="sng">
                <a:solidFill>
                  <a:srgbClr val="92B84E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7" name="사각형: 둥근 모서리 6"/>
              <p:cNvSpPr>
                <a:spLocks/>
              </p:cNvSpPr>
              <p:nvPr/>
            </p:nvSpPr>
            <p:spPr>
              <a:xfrm>
                <a:off x="5053330" y="2045970"/>
                <a:ext cx="2083435" cy="2762250"/>
              </a:xfrm>
              <a:prstGeom prst="roundRect">
                <a:avLst/>
              </a:prstGeom>
              <a:noFill/>
              <a:ln w="12700" cap="flat" cmpd="sng">
                <a:solidFill>
                  <a:srgbClr val="92B84E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/>
              </a:p>
            </p:txBody>
          </p:sp>
        </p:grpSp>
        <p:sp>
          <p:nvSpPr>
            <p:cNvPr id="16" name="사각형: 둥근 모서리 2">
              <a:extLst>
                <a:ext uri="{FF2B5EF4-FFF2-40B4-BE49-F238E27FC236}">
                  <a16:creationId xmlns:a16="http://schemas.microsoft.com/office/drawing/2014/main" id="{A92EB0B5-943D-4B46-8DC6-5300B0A96217}"/>
                </a:ext>
              </a:extLst>
            </p:cNvPr>
            <p:cNvSpPr>
              <a:spLocks/>
            </p:cNvSpPr>
            <p:nvPr/>
          </p:nvSpPr>
          <p:spPr>
            <a:xfrm>
              <a:off x="7337425" y="2049780"/>
              <a:ext cx="2083435" cy="2762250"/>
            </a:xfrm>
            <a:prstGeom prst="roundRect">
              <a:avLst/>
            </a:prstGeom>
            <a:noFill/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D4E1BD4-772F-F349-8E4B-433ACAAEEB1B}"/>
              </a:ext>
            </a:extLst>
          </p:cNvPr>
          <p:cNvSpPr txBox="1"/>
          <p:nvPr/>
        </p:nvSpPr>
        <p:spPr>
          <a:xfrm>
            <a:off x="891540" y="4940300"/>
            <a:ext cx="1254125" cy="538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ore-KR" altLang="en-US" sz="1500" b="1" dirty="0">
                <a:latin typeface="나눔바른펜" charset="0"/>
              </a:rPr>
              <a:t>안상준</a:t>
            </a:r>
            <a:r>
              <a:rPr lang="en-US" altLang="ko-Kore-KR" sz="1500" b="1" dirty="0">
                <a:latin typeface="나눔바른펜" charset="0"/>
              </a:rPr>
              <a:t>(</a:t>
            </a:r>
            <a:r>
              <a:rPr lang="ko-Kore-KR" altLang="en-US" sz="1400" b="1" dirty="0">
                <a:latin typeface="나눔바른펜" charset="0"/>
              </a:rPr>
              <a:t>팀장</a:t>
            </a:r>
            <a:r>
              <a:rPr lang="en-US" altLang="ko-Kore-KR" sz="1400" b="1" dirty="0">
                <a:latin typeface="나눔바른펜" charset="0"/>
              </a:rPr>
              <a:t>)</a:t>
            </a:r>
          </a:p>
          <a:p>
            <a:pPr algn="ctr"/>
            <a:r>
              <a:rPr lang="en-US" altLang="ko-Kore-KR" sz="1400" b="1" dirty="0">
                <a:latin typeface="나눔바른펜" charset="0"/>
              </a:rPr>
              <a:t>Back-end</a:t>
            </a:r>
            <a:endParaRPr lang="ko-Kore-KR" altLang="en-US" sz="1400" b="1" dirty="0">
              <a:latin typeface="나눔바른펜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AAECBB-041C-E540-AE74-9C978F3211FC}"/>
              </a:ext>
            </a:extLst>
          </p:cNvPr>
          <p:cNvSpPr txBox="1"/>
          <p:nvPr/>
        </p:nvSpPr>
        <p:spPr>
          <a:xfrm>
            <a:off x="3299460" y="4925060"/>
            <a:ext cx="1022350" cy="553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ore-KR" altLang="en-US" sz="1500" b="1" dirty="0">
                <a:latin typeface="나눔바른펜" charset="0"/>
              </a:rPr>
              <a:t>김기현</a:t>
            </a:r>
            <a:endParaRPr lang="en-US" altLang="ko-Kore-KR" sz="1500" b="1" dirty="0">
              <a:latin typeface="나눔바른펜" charset="0"/>
            </a:endParaRPr>
          </a:p>
          <a:p>
            <a:pPr algn="ctr"/>
            <a:r>
              <a:rPr lang="en-US" altLang="ko-Kore-KR" sz="1500" b="1" dirty="0">
                <a:latin typeface="나눔바른펜" charset="0"/>
              </a:rPr>
              <a:t>Back-end</a:t>
            </a:r>
            <a:endParaRPr lang="ko-Kore-KR" altLang="en-US" sz="1500" b="1" dirty="0">
              <a:latin typeface="나눔바른펜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B9AA1E-17CB-BF4E-880D-64A5EF6A3FE1}"/>
              </a:ext>
            </a:extLst>
          </p:cNvPr>
          <p:cNvSpPr txBox="1"/>
          <p:nvPr/>
        </p:nvSpPr>
        <p:spPr>
          <a:xfrm>
            <a:off x="5358765" y="4932680"/>
            <a:ext cx="1472565" cy="553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ore-KR" altLang="en-US" sz="1500" b="1" dirty="0">
                <a:latin typeface="나눔바른펜" charset="0"/>
              </a:rPr>
              <a:t>배재현</a:t>
            </a:r>
            <a:endParaRPr lang="en-US" altLang="ko-Kore-KR" sz="1500" b="1" dirty="0">
              <a:latin typeface="나눔바른펜" charset="0"/>
            </a:endParaRPr>
          </a:p>
          <a:p>
            <a:pPr algn="ctr"/>
            <a:r>
              <a:rPr lang="en-US" altLang="ko-Kore-KR" sz="1500" b="1" dirty="0">
                <a:latin typeface="나눔바른펜" charset="0"/>
              </a:rPr>
              <a:t>Deep learning</a:t>
            </a:r>
            <a:endParaRPr lang="ko-Kore-KR" altLang="en-US" sz="1500" b="1" dirty="0">
              <a:latin typeface="나눔바른펜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2C0F77-6A11-7842-B54B-E3E7D636CA84}"/>
              </a:ext>
            </a:extLst>
          </p:cNvPr>
          <p:cNvSpPr txBox="1"/>
          <p:nvPr/>
        </p:nvSpPr>
        <p:spPr>
          <a:xfrm>
            <a:off x="7882255" y="4932680"/>
            <a:ext cx="1055370" cy="553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ore-KR" altLang="en-US" sz="1500" b="1" dirty="0">
                <a:latin typeface="나눔바른펜" charset="0"/>
              </a:rPr>
              <a:t>이상민</a:t>
            </a:r>
            <a:endParaRPr lang="en-US" altLang="ko-Kore-KR" sz="1500" b="1" dirty="0">
              <a:latin typeface="나눔바른펜" charset="0"/>
            </a:endParaRPr>
          </a:p>
          <a:p>
            <a:pPr algn="ctr"/>
            <a:r>
              <a:rPr lang="en-US" altLang="ko-Kore-KR" sz="1500" b="1" dirty="0">
                <a:latin typeface="나눔바른펜" charset="0"/>
              </a:rPr>
              <a:t>Full-stack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0524F04-F2B8-F44F-8CB5-C62BE936E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" y="2298700"/>
            <a:ext cx="1870710" cy="225679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35DC782-8E4E-7046-93D3-0B4E223412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395" y="2448560"/>
            <a:ext cx="2000885" cy="210629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D940089-F626-0647-8CE4-74BEED70D3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75" y="2265045"/>
            <a:ext cx="1816100" cy="237998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392A483-5B2B-5543-8159-470B6AECEB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895" y="2266950"/>
            <a:ext cx="1939925" cy="225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84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>
            <a:spLocks/>
          </p:cNvSpPr>
          <p:nvPr/>
        </p:nvSpPr>
        <p:spPr>
          <a:xfrm rot="0">
            <a:off x="-635" y="275590"/>
            <a:ext cx="9907270" cy="673735"/>
          </a:xfrm>
          <a:prstGeom prst="flowChartProcess"/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08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327025" y="374650"/>
            <a:ext cx="1388745" cy="46101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>
                <a:solidFill>
                  <a:schemeClr val="bg1"/>
                </a:solidFill>
                <a:latin typeface="나눔바른펜" charset="0"/>
                <a:ea typeface="나눔바른펜" charset="0"/>
              </a:rPr>
              <a:t>회사</a:t>
            </a:r>
            <a:r>
              <a:rPr lang="ko-KR" altLang="en-US" sz="2400" b="1">
                <a:solidFill>
                  <a:schemeClr val="bg1"/>
                </a:solidFill>
                <a:latin typeface="나눔바른펜" charset="0"/>
                <a:ea typeface="나눔바른펜" charset="0"/>
              </a:rPr>
              <a:t> </a:t>
            </a:r>
            <a:r>
              <a:rPr lang="ko-KR" altLang="en-US" sz="2400" b="1">
                <a:solidFill>
                  <a:schemeClr val="bg1"/>
                </a:solidFill>
                <a:latin typeface="나눔바른펜" charset="0"/>
                <a:ea typeface="나눔바른펜" charset="0"/>
              </a:rPr>
              <a:t>소개</a:t>
            </a:r>
            <a:endParaRPr lang="ko-KR" altLang="en-US" sz="2400" b="1">
              <a:solidFill>
                <a:schemeClr val="bg1"/>
              </a:solidFill>
              <a:latin typeface="나눔바른펜" charset="0"/>
              <a:ea typeface="나눔바른펜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 rot="0">
            <a:off x="4584700" y="5755640"/>
            <a:ext cx="701675" cy="55308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500" b="1">
                <a:latin typeface="나눔바른펜" charset="0"/>
                <a:ea typeface="나눔바른펜" charset="0"/>
              </a:rPr>
              <a:t>안병준</a:t>
            </a:r>
            <a:endParaRPr lang="ko-KR" altLang="en-US" sz="1500" b="1">
              <a:latin typeface="나눔바른펜" charset="0"/>
              <a:ea typeface="나눔바른펜" charset="0"/>
            </a:endParaRPr>
          </a:p>
          <a:p>
            <a:pPr marL="0" indent="0" algn="ctr" latinLnBrk="0">
              <a:buFontTx/>
              <a:buNone/>
            </a:pPr>
            <a:r>
              <a:rPr lang="en-US" altLang="ko-KR" sz="1500" b="1">
                <a:latin typeface="나눔바른펜" charset="0"/>
                <a:ea typeface="나눔바른펜" charset="0"/>
              </a:rPr>
              <a:t>멘토</a:t>
            </a:r>
            <a:endParaRPr lang="ko-KR" altLang="en-US" sz="1500" b="1">
              <a:latin typeface="나눔바른펜" charset="0"/>
              <a:ea typeface="나눔바른펜" charset="0"/>
            </a:endParaRPr>
          </a:p>
        </p:txBody>
      </p:sp>
      <p:grpSp>
        <p:nvGrpSpPr>
          <p:cNvPr id="28" name="그룹 34"/>
          <p:cNvGrpSpPr/>
          <p:nvPr/>
        </p:nvGrpSpPr>
        <p:grpSpPr>
          <a:xfrm rot="0">
            <a:off x="1440180" y="1609725"/>
            <a:ext cx="7026910" cy="3963035"/>
            <a:chOff x="1440180" y="1609725"/>
            <a:chExt cx="7026910" cy="3963035"/>
          </a:xfrm>
        </p:grpSpPr>
        <p:sp>
          <p:nvSpPr>
            <p:cNvPr id="16" name="Rounded Rectangle 25"/>
            <p:cNvSpPr>
              <a:spLocks/>
            </p:cNvSpPr>
            <p:nvPr/>
          </p:nvSpPr>
          <p:spPr>
            <a:xfrm rot="0">
              <a:off x="1440180" y="1609725"/>
              <a:ext cx="7026910" cy="3963035"/>
            </a:xfrm>
            <a:prstGeom prst="roundRect"/>
            <a:noFill/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pic>
          <p:nvPicPr>
            <p:cNvPr id="26" name="그림 28" descr="/Users/isangmin/Library/Group Containers/L48J367XN4.com.infraware.PolarisOffice/EngineTemp/65985/fImage346523699719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3333750" y="1711960"/>
              <a:ext cx="3239135" cy="851535"/>
            </a:xfrm>
            <a:prstGeom prst="rect"/>
            <a:noFill/>
          </p:spPr>
        </p:pic>
        <p:pic>
          <p:nvPicPr>
            <p:cNvPr id="27" name="그림 29" descr="/Users/isangmin/Library/Group Containers/L48J367XN4.com.infraware.PolarisOffice/EngineTemp/65985/fImage17579363709150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3366135" y="2720340"/>
              <a:ext cx="3172460" cy="2549525"/>
            </a:xfrm>
            <a:prstGeom prst="rect"/>
            <a:noFill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/>
          <p:cNvSpPr>
            <a:spLocks/>
          </p:cNvSpPr>
          <p:nvPr/>
        </p:nvSpPr>
        <p:spPr>
          <a:xfrm>
            <a:off x="2078990" y="701675"/>
            <a:ext cx="7200265" cy="1010285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08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457200" lvl="1" indent="0" latinLnBrk="0">
              <a:buFontTx/>
              <a:buNone/>
            </a:pPr>
            <a:r>
              <a:rPr lang="en-US" altLang="ko-KR" sz="5400">
                <a:latin typeface="나눔고딕 ExtraBold" charset="0"/>
                <a:ea typeface="나눔고딕 ExtraBold" charset="0"/>
              </a:rPr>
              <a:t>INDEX</a:t>
            </a:r>
            <a:endParaRPr lang="ko-KR" altLang="en-US" sz="5400">
              <a:latin typeface="나눔고딕 ExtraBold" charset="0"/>
              <a:ea typeface="나눔고딕 ExtraBold" charset="0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606425" y="701675"/>
            <a:ext cx="1271270" cy="1010285"/>
          </a:xfrm>
          <a:prstGeom prst="rect">
            <a:avLst/>
          </a:prstGeom>
          <a:solidFill>
            <a:srgbClr val="87B83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600710" y="2954655"/>
            <a:ext cx="8672830" cy="635"/>
          </a:xfrm>
          <a:prstGeom prst="line">
            <a:avLst/>
          </a:prstGeom>
          <a:ln w="19050" cap="flat" cmpd="sng">
            <a:solidFill>
              <a:srgbClr val="92B84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2679065" y="2863215"/>
            <a:ext cx="895985" cy="1356360"/>
            <a:chOff x="2679065" y="2863215"/>
            <a:chExt cx="895985" cy="1356360"/>
          </a:xfrm>
        </p:grpSpPr>
        <p:sp>
          <p:nvSpPr>
            <p:cNvPr id="9" name="타원 8"/>
            <p:cNvSpPr>
              <a:spLocks/>
            </p:cNvSpPr>
            <p:nvPr/>
          </p:nvSpPr>
          <p:spPr>
            <a:xfrm>
              <a:off x="3035300" y="2863215"/>
              <a:ext cx="183515" cy="183515"/>
            </a:xfrm>
            <a:prstGeom prst="ellipse">
              <a:avLst/>
            </a:prstGeom>
            <a:solidFill>
              <a:srgbClr val="87B838"/>
            </a:solidFill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3" name="눈물 방울 12"/>
            <p:cNvSpPr>
              <a:spLocks/>
            </p:cNvSpPr>
            <p:nvPr/>
          </p:nvSpPr>
          <p:spPr>
            <a:xfrm rot="18900000">
              <a:off x="2679065" y="3323590"/>
              <a:ext cx="895985" cy="895985"/>
            </a:xfrm>
            <a:prstGeom prst="teardrop">
              <a:avLst/>
            </a:prstGeom>
            <a:noFill/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8179435" y="2863215"/>
            <a:ext cx="895985" cy="1356360"/>
            <a:chOff x="8179435" y="2863215"/>
            <a:chExt cx="895985" cy="1356360"/>
          </a:xfrm>
        </p:grpSpPr>
        <p:sp>
          <p:nvSpPr>
            <p:cNvPr id="11" name="타원 10"/>
            <p:cNvSpPr>
              <a:spLocks/>
            </p:cNvSpPr>
            <p:nvPr/>
          </p:nvSpPr>
          <p:spPr>
            <a:xfrm>
              <a:off x="8536305" y="2863215"/>
              <a:ext cx="183515" cy="183515"/>
            </a:xfrm>
            <a:prstGeom prst="ellipse">
              <a:avLst/>
            </a:prstGeom>
            <a:solidFill>
              <a:srgbClr val="87B838"/>
            </a:solidFill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5" name="눈물 방울 14"/>
            <p:cNvSpPr>
              <a:spLocks/>
            </p:cNvSpPr>
            <p:nvPr/>
          </p:nvSpPr>
          <p:spPr>
            <a:xfrm rot="18900000">
              <a:off x="8179435" y="3323590"/>
              <a:ext cx="895985" cy="895985"/>
            </a:xfrm>
            <a:prstGeom prst="teardrop">
              <a:avLst/>
            </a:prstGeom>
            <a:noFill/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058545" y="3478530"/>
            <a:ext cx="433070" cy="58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3200" b="1" dirty="0">
              <a:solidFill>
                <a:schemeClr val="accent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10205" y="3478530"/>
            <a:ext cx="433070" cy="58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3200" b="1" dirty="0">
              <a:solidFill>
                <a:schemeClr val="accent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743450" y="3478530"/>
            <a:ext cx="433070" cy="58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3200" b="1" dirty="0">
              <a:solidFill>
                <a:schemeClr val="accent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79870" y="3478530"/>
            <a:ext cx="433070" cy="58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3200" b="1" dirty="0">
              <a:solidFill>
                <a:schemeClr val="accent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11210" y="3478530"/>
            <a:ext cx="433070" cy="58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3200" b="1" dirty="0">
              <a:solidFill>
                <a:schemeClr val="accent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/>
          <p:cNvSpPr txBox="1">
            <a:spLocks/>
          </p:cNvSpPr>
          <p:nvPr/>
        </p:nvSpPr>
        <p:spPr>
          <a:xfrm>
            <a:off x="467995" y="4438650"/>
            <a:ext cx="1611630" cy="30797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400" b="1" dirty="0">
                <a:latin typeface="나눔바른펜" charset="0"/>
                <a:ea typeface="나눔바른펜" charset="0"/>
              </a:rPr>
              <a:t>과제 목적 및 필요성</a:t>
            </a:r>
          </a:p>
        </p:txBody>
      </p:sp>
      <p:sp>
        <p:nvSpPr>
          <p:cNvPr id="30" name="TextBox 29"/>
          <p:cNvSpPr txBox="1">
            <a:spLocks/>
          </p:cNvSpPr>
          <p:nvPr/>
        </p:nvSpPr>
        <p:spPr>
          <a:xfrm>
            <a:off x="2247265" y="4433570"/>
            <a:ext cx="1762760" cy="30797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400" b="1">
                <a:latin typeface="나눔바른펜" charset="0"/>
                <a:ea typeface="나눔바른펜" charset="0"/>
              </a:rPr>
              <a:t>과제 내용 및 추진방법</a:t>
            </a:r>
          </a:p>
        </p:txBody>
      </p:sp>
      <p:sp>
        <p:nvSpPr>
          <p:cNvPr id="31" name="TextBox 30"/>
          <p:cNvSpPr txBox="1">
            <a:spLocks/>
          </p:cNvSpPr>
          <p:nvPr/>
        </p:nvSpPr>
        <p:spPr>
          <a:xfrm>
            <a:off x="4332605" y="4433570"/>
            <a:ext cx="1243965" cy="30797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400" b="1">
                <a:latin typeface="나눔바른펜" charset="0"/>
                <a:ea typeface="나눔바른펜" charset="0"/>
              </a:rPr>
              <a:t>과제 추진 일정</a:t>
            </a:r>
          </a:p>
        </p:txBody>
      </p:sp>
      <p:sp>
        <p:nvSpPr>
          <p:cNvPr id="32" name="TextBox 31"/>
          <p:cNvSpPr txBox="1">
            <a:spLocks/>
          </p:cNvSpPr>
          <p:nvPr/>
        </p:nvSpPr>
        <p:spPr>
          <a:xfrm>
            <a:off x="5932805" y="4433570"/>
            <a:ext cx="1725930" cy="30797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400" b="1">
                <a:latin typeface="나눔바른펜" charset="0"/>
                <a:ea typeface="나눔바른펜" charset="0"/>
              </a:rPr>
              <a:t>기대효과 및 활용방안</a:t>
            </a:r>
          </a:p>
        </p:txBody>
      </p:sp>
      <p:sp>
        <p:nvSpPr>
          <p:cNvPr id="33" name="TextBox 32"/>
          <p:cNvSpPr txBox="1">
            <a:spLocks/>
          </p:cNvSpPr>
          <p:nvPr/>
        </p:nvSpPr>
        <p:spPr>
          <a:xfrm>
            <a:off x="8181340" y="4428490"/>
            <a:ext cx="876300" cy="30797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400" b="1">
                <a:latin typeface="나눔바른펜" charset="0"/>
                <a:ea typeface="나눔바른펜" charset="0"/>
              </a:rPr>
              <a:t>예상 성과</a:t>
            </a:r>
          </a:p>
        </p:txBody>
      </p:sp>
      <p:sp>
        <p:nvSpPr>
          <p:cNvPr id="34" name="TextBox 33"/>
          <p:cNvSpPr txBox="1">
            <a:spLocks/>
          </p:cNvSpPr>
          <p:nvPr/>
        </p:nvSpPr>
        <p:spPr>
          <a:xfrm>
            <a:off x="775970" y="4744720"/>
            <a:ext cx="1008380" cy="46164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dirty="0">
                <a:latin typeface="나눔바른펜" charset="0"/>
                <a:ea typeface="나눔바른펜" charset="0"/>
              </a:rPr>
              <a:t>과제 목적</a:t>
            </a:r>
          </a:p>
          <a:p>
            <a:pPr marL="0" indent="0" latinLnBrk="0">
              <a:buFontTx/>
              <a:buNone/>
            </a:pPr>
            <a:r>
              <a:rPr lang="ko-KR" altLang="en-US" sz="1200" dirty="0">
                <a:latin typeface="나눔바른펜" charset="0"/>
                <a:ea typeface="나눔바른펜" charset="0"/>
              </a:rPr>
              <a:t>과제 필요성</a:t>
            </a:r>
          </a:p>
        </p:txBody>
      </p:sp>
      <p:sp>
        <p:nvSpPr>
          <p:cNvPr id="35" name="TextBox 34"/>
          <p:cNvSpPr txBox="1">
            <a:spLocks/>
          </p:cNvSpPr>
          <p:nvPr/>
        </p:nvSpPr>
        <p:spPr>
          <a:xfrm>
            <a:off x="2590165" y="4744720"/>
            <a:ext cx="1162685" cy="46164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dirty="0">
                <a:latin typeface="나눔바른펜" charset="0"/>
                <a:ea typeface="나눔바른펜" charset="0"/>
              </a:rPr>
              <a:t>과제 내용</a:t>
            </a:r>
          </a:p>
          <a:p>
            <a:pPr marL="0" indent="0" latinLnBrk="0">
              <a:buFontTx/>
              <a:buNone/>
            </a:pPr>
            <a:r>
              <a:rPr lang="ko-KR" altLang="en-US" sz="1200" dirty="0">
                <a:latin typeface="나눔바른펜" charset="0"/>
                <a:ea typeface="나눔바른펜" charset="0"/>
              </a:rPr>
              <a:t>과제 추진방법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258945" y="4935220"/>
            <a:ext cx="310515" cy="27686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endParaRPr lang="ko-KR" altLang="en-US" sz="1200">
              <a:latin typeface="나눔바른펜" charset="0"/>
              <a:ea typeface="나눔바른펜" charset="0"/>
            </a:endParaRPr>
          </a:p>
        </p:txBody>
      </p:sp>
      <p:sp>
        <p:nvSpPr>
          <p:cNvPr id="37" name="TextBox 36"/>
          <p:cNvSpPr txBox="1">
            <a:spLocks/>
          </p:cNvSpPr>
          <p:nvPr/>
        </p:nvSpPr>
        <p:spPr>
          <a:xfrm>
            <a:off x="6395720" y="4744720"/>
            <a:ext cx="800100" cy="46164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dirty="0">
                <a:latin typeface="나눔바른펜" charset="0"/>
                <a:ea typeface="나눔바른펜" charset="0"/>
              </a:rPr>
              <a:t>기대효과</a:t>
            </a:r>
          </a:p>
          <a:p>
            <a:pPr marL="0" indent="0" latinLnBrk="0">
              <a:buFontTx/>
              <a:buNone/>
            </a:pPr>
            <a:r>
              <a:rPr lang="ko-KR" altLang="en-US" sz="1200" dirty="0">
                <a:latin typeface="나눔바른펜" charset="0"/>
                <a:ea typeface="나눔바른펜" charset="0"/>
              </a:rPr>
              <a:t>활용방안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05" y="808355"/>
            <a:ext cx="803275" cy="795655"/>
          </a:xfrm>
          <a:prstGeom prst="rect">
            <a:avLst/>
          </a:prstGeom>
        </p:spPr>
      </p:pic>
      <p:grpSp>
        <p:nvGrpSpPr>
          <p:cNvPr id="41" name="그룹 137"/>
          <p:cNvGrpSpPr/>
          <p:nvPr/>
        </p:nvGrpSpPr>
        <p:grpSpPr>
          <a:xfrm>
            <a:off x="4508500" y="2872105"/>
            <a:ext cx="895985" cy="1356360"/>
            <a:chOff x="4508500" y="2872105"/>
            <a:chExt cx="895985" cy="1356360"/>
          </a:xfrm>
        </p:grpSpPr>
        <p:sp>
          <p:nvSpPr>
            <p:cNvPr id="42" name="Oval 135"/>
            <p:cNvSpPr>
              <a:spLocks/>
            </p:cNvSpPr>
            <p:nvPr/>
          </p:nvSpPr>
          <p:spPr>
            <a:xfrm>
              <a:off x="4864735" y="2872105"/>
              <a:ext cx="183515" cy="183515"/>
            </a:xfrm>
            <a:prstGeom prst="ellipse">
              <a:avLst/>
            </a:prstGeom>
            <a:solidFill>
              <a:srgbClr val="87B838"/>
            </a:solidFill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43" name="Teardrop 136"/>
            <p:cNvSpPr>
              <a:spLocks/>
            </p:cNvSpPr>
            <p:nvPr/>
          </p:nvSpPr>
          <p:spPr>
            <a:xfrm rot="18900000">
              <a:off x="4508500" y="3332480"/>
              <a:ext cx="895985" cy="895985"/>
            </a:xfrm>
            <a:prstGeom prst="teardrop">
              <a:avLst/>
            </a:prstGeom>
            <a:noFill/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grpSp>
        <p:nvGrpSpPr>
          <p:cNvPr id="44" name="그룹 143"/>
          <p:cNvGrpSpPr/>
          <p:nvPr/>
        </p:nvGrpSpPr>
        <p:grpSpPr>
          <a:xfrm>
            <a:off x="833120" y="2865120"/>
            <a:ext cx="895985" cy="1356360"/>
            <a:chOff x="833120" y="2865120"/>
            <a:chExt cx="895985" cy="1356360"/>
          </a:xfrm>
        </p:grpSpPr>
        <p:sp>
          <p:nvSpPr>
            <p:cNvPr id="45" name="Oval 141"/>
            <p:cNvSpPr>
              <a:spLocks/>
            </p:cNvSpPr>
            <p:nvPr/>
          </p:nvSpPr>
          <p:spPr>
            <a:xfrm>
              <a:off x="1189355" y="2865120"/>
              <a:ext cx="183515" cy="183515"/>
            </a:xfrm>
            <a:prstGeom prst="ellipse">
              <a:avLst/>
            </a:prstGeom>
            <a:solidFill>
              <a:srgbClr val="87B838"/>
            </a:solidFill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46" name="Teardrop 142"/>
            <p:cNvSpPr>
              <a:spLocks/>
            </p:cNvSpPr>
            <p:nvPr/>
          </p:nvSpPr>
          <p:spPr>
            <a:xfrm rot="18900000">
              <a:off x="833120" y="3325495"/>
              <a:ext cx="895985" cy="895985"/>
            </a:xfrm>
            <a:prstGeom prst="teardrop">
              <a:avLst/>
            </a:prstGeom>
            <a:noFill/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grpSp>
        <p:nvGrpSpPr>
          <p:cNvPr id="47" name="그룹 149"/>
          <p:cNvGrpSpPr/>
          <p:nvPr/>
        </p:nvGrpSpPr>
        <p:grpSpPr>
          <a:xfrm>
            <a:off x="6352540" y="2864485"/>
            <a:ext cx="895985" cy="1356360"/>
            <a:chOff x="6352540" y="2864485"/>
            <a:chExt cx="895985" cy="1356360"/>
          </a:xfrm>
        </p:grpSpPr>
        <p:sp>
          <p:nvSpPr>
            <p:cNvPr id="48" name="Oval 147"/>
            <p:cNvSpPr>
              <a:spLocks/>
            </p:cNvSpPr>
            <p:nvPr/>
          </p:nvSpPr>
          <p:spPr>
            <a:xfrm>
              <a:off x="6708775" y="2864485"/>
              <a:ext cx="183515" cy="183515"/>
            </a:xfrm>
            <a:prstGeom prst="ellipse">
              <a:avLst/>
            </a:prstGeom>
            <a:solidFill>
              <a:srgbClr val="87B838"/>
            </a:solidFill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49" name="Teardrop 148"/>
            <p:cNvSpPr>
              <a:spLocks/>
            </p:cNvSpPr>
            <p:nvPr/>
          </p:nvSpPr>
          <p:spPr>
            <a:xfrm rot="18900000">
              <a:off x="6352540" y="3324860"/>
              <a:ext cx="895985" cy="895985"/>
            </a:xfrm>
            <a:prstGeom prst="teardrop">
              <a:avLst/>
            </a:prstGeom>
            <a:noFill/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7632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7025" y="374650"/>
            <a:ext cx="2672715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과제 목적 및 필요성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2910" y="822325"/>
            <a:ext cx="1152525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400" dirty="0">
                <a:solidFill>
                  <a:srgbClr val="86B838"/>
                </a:solidFill>
              </a:rPr>
              <a:t>- 과제 필요성</a:t>
            </a:r>
          </a:p>
        </p:txBody>
      </p:sp>
      <p:grpSp>
        <p:nvGrpSpPr>
          <p:cNvPr id="26" name="그룹 17"/>
          <p:cNvGrpSpPr/>
          <p:nvPr/>
        </p:nvGrpSpPr>
        <p:grpSpPr>
          <a:xfrm>
            <a:off x="3296285" y="2222500"/>
            <a:ext cx="3314065" cy="3315970"/>
            <a:chOff x="3296285" y="2222500"/>
            <a:chExt cx="3314065" cy="3315970"/>
          </a:xfrm>
        </p:grpSpPr>
        <p:sp>
          <p:nvSpPr>
            <p:cNvPr id="2" name="타원 1"/>
            <p:cNvSpPr>
              <a:spLocks/>
            </p:cNvSpPr>
            <p:nvPr/>
          </p:nvSpPr>
          <p:spPr>
            <a:xfrm>
              <a:off x="3296285" y="2222500"/>
              <a:ext cx="3314065" cy="3315970"/>
            </a:xfrm>
            <a:prstGeom prst="ellipse">
              <a:avLst/>
            </a:prstGeom>
            <a:noFill/>
            <a:ln w="28575" cap="flat" cmpd="sng">
              <a:solidFill>
                <a:srgbClr val="91B84E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pic>
          <p:nvPicPr>
            <p:cNvPr id="19" name="그림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6285" y="3169920"/>
              <a:ext cx="1440180" cy="1437640"/>
            </a:xfrm>
            <a:prstGeom prst="rect">
              <a:avLst/>
            </a:prstGeom>
            <a:noFill/>
          </p:spPr>
        </p:pic>
        <p:pic>
          <p:nvPicPr>
            <p:cNvPr id="20" name="그림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7790" y="3091180"/>
              <a:ext cx="1430020" cy="1437640"/>
            </a:xfrm>
            <a:prstGeom prst="rect">
              <a:avLst/>
            </a:prstGeom>
            <a:noFill/>
          </p:spPr>
        </p:pic>
        <p:pic>
          <p:nvPicPr>
            <p:cNvPr id="21" name="그림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0755" y="3707765"/>
              <a:ext cx="364490" cy="360680"/>
            </a:xfrm>
            <a:prstGeom prst="rect">
              <a:avLst/>
            </a:prstGeom>
            <a:noFill/>
          </p:spPr>
        </p:pic>
      </p:grpSp>
      <p:pic>
        <p:nvPicPr>
          <p:cNvPr id="22" name="그림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945" y="4893945"/>
            <a:ext cx="3827145" cy="1080770"/>
          </a:xfrm>
          <a:prstGeom prst="rect">
            <a:avLst/>
          </a:prstGeom>
          <a:noFill/>
        </p:spPr>
      </p:pic>
      <p:pic>
        <p:nvPicPr>
          <p:cNvPr id="23" name="그림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0" y="4655820"/>
            <a:ext cx="4251960" cy="1080770"/>
          </a:xfrm>
          <a:prstGeom prst="rect">
            <a:avLst/>
          </a:prstGeom>
          <a:noFill/>
        </p:spPr>
      </p:pic>
      <p:pic>
        <p:nvPicPr>
          <p:cNvPr id="24" name="그림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685" y="2349500"/>
            <a:ext cx="4251960" cy="1080770"/>
          </a:xfrm>
          <a:prstGeom prst="rect">
            <a:avLst/>
          </a:prstGeom>
          <a:noFill/>
        </p:spPr>
      </p:pic>
      <p:pic>
        <p:nvPicPr>
          <p:cNvPr id="25" name="그림 1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95" y="2176145"/>
            <a:ext cx="4251960" cy="1080770"/>
          </a:xfrm>
          <a:prstGeom prst="rect">
            <a:avLst/>
          </a:prstGeom>
          <a:noFill/>
        </p:spPr>
      </p:pic>
      <p:pic>
        <p:nvPicPr>
          <p:cNvPr id="27" name="그림 1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390" y="1146175"/>
            <a:ext cx="4251960" cy="10807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003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/>
          </p:cNvSpPr>
          <p:nvPr/>
        </p:nvSpPr>
        <p:spPr>
          <a:xfrm>
            <a:off x="327025" y="374650"/>
            <a:ext cx="2973705" cy="46164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과제 목적 및 필요성</a:t>
            </a: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422910" y="822325"/>
            <a:ext cx="985520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400" dirty="0">
                <a:solidFill>
                  <a:srgbClr val="86B838"/>
                </a:solidFill>
              </a:rPr>
              <a:t>- 과제 목적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5842538-41C9-B442-8E41-1149C215D81B}"/>
              </a:ext>
            </a:extLst>
          </p:cNvPr>
          <p:cNvGrpSpPr/>
          <p:nvPr/>
        </p:nvGrpSpPr>
        <p:grpSpPr>
          <a:xfrm>
            <a:off x="5862955" y="1842135"/>
            <a:ext cx="3333750" cy="3096895"/>
            <a:chOff x="5862955" y="1842135"/>
            <a:chExt cx="3333750" cy="30968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EACEA8-FBA7-9E49-A204-8B64E6398A5F}"/>
                </a:ext>
              </a:extLst>
            </p:cNvPr>
            <p:cNvSpPr txBox="1"/>
            <p:nvPr/>
          </p:nvSpPr>
          <p:spPr>
            <a:xfrm>
              <a:off x="6913880" y="4570095"/>
              <a:ext cx="1906905" cy="369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ore-KR" sz="1400" dirty="0">
                  <a:solidFill>
                    <a:srgbClr val="86B838"/>
                  </a:solidFill>
                </a:rPr>
                <a:t>Nvidia</a:t>
              </a:r>
              <a:r>
                <a:rPr kumimoji="1" lang="en-US" altLang="ko-Kore-KR" dirty="0"/>
                <a:t> Jetson Nano </a:t>
              </a:r>
              <a:endParaRPr kumimoji="1" lang="ko-Kore-KR" altLang="en-US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5B3EA1D-6337-AF4C-8DEA-F32187AA5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2955" y="1842135"/>
              <a:ext cx="3333750" cy="2727960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DC839F8-C17E-C04C-891B-D763DE4AF2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30" y="2021205"/>
            <a:ext cx="2374900" cy="2374900"/>
          </a:xfrm>
          <a:prstGeom prst="rect">
            <a:avLst/>
          </a:prstGeom>
        </p:spPr>
      </p:pic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B8688D5D-7213-8344-9FEC-0370F87DBAD4}"/>
              </a:ext>
            </a:extLst>
          </p:cNvPr>
          <p:cNvSpPr/>
          <p:nvPr/>
        </p:nvSpPr>
        <p:spPr>
          <a:xfrm>
            <a:off x="3886200" y="2961640"/>
            <a:ext cx="1828800" cy="596265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27025" y="374650"/>
            <a:ext cx="3281680" cy="46164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과제 내용 및 추진방법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22910" y="822325"/>
            <a:ext cx="945515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solidFill>
                  <a:srgbClr val="86B838"/>
                </a:solidFill>
              </a:rPr>
              <a:t>-</a:t>
            </a:r>
            <a:r>
              <a:rPr lang="ko-KR" altLang="en-US" sz="1400">
                <a:solidFill>
                  <a:srgbClr val="86B838"/>
                </a:solidFill>
              </a:rPr>
              <a:t>과제 내용</a:t>
            </a:r>
          </a:p>
        </p:txBody>
      </p:sp>
      <p:grpSp>
        <p:nvGrpSpPr>
          <p:cNvPr id="37" name="그룹 37"/>
          <p:cNvGrpSpPr/>
          <p:nvPr/>
        </p:nvGrpSpPr>
        <p:grpSpPr>
          <a:xfrm rot="0">
            <a:off x="932179" y="2243455"/>
            <a:ext cx="8062595" cy="2273300"/>
            <a:chOff x="932179" y="2243455"/>
            <a:chExt cx="8062595" cy="2273300"/>
          </a:xfrm>
        </p:grpSpPr>
        <p:grpSp>
          <p:nvGrpSpPr>
            <p:cNvPr id="6" name="그룹 5"/>
            <p:cNvGrpSpPr/>
            <p:nvPr/>
          </p:nvGrpSpPr>
          <p:grpSpPr>
            <a:xfrm>
              <a:off x="1010920" y="2243455"/>
              <a:ext cx="7904480" cy="1675130"/>
              <a:chOff x="1010920" y="2243455"/>
              <a:chExt cx="7904480" cy="1675130"/>
            </a:xfrm>
            <a:solidFill>
              <a:srgbClr val="87B838"/>
            </a:solidFill>
          </p:grpSpPr>
          <p:sp>
            <p:nvSpPr>
              <p:cNvPr id="2" name="눈물 방울 1"/>
              <p:cNvSpPr>
                <a:spLocks/>
              </p:cNvSpPr>
              <p:nvPr/>
            </p:nvSpPr>
            <p:spPr>
              <a:xfrm rot="0">
                <a:off x="1010920" y="2243455"/>
                <a:ext cx="1675765" cy="1675765"/>
              </a:xfrm>
              <a:prstGeom prst="teardrop"/>
              <a:grp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3" name="눈물 방울 2"/>
              <p:cNvSpPr>
                <a:spLocks/>
              </p:cNvSpPr>
              <p:nvPr/>
            </p:nvSpPr>
            <p:spPr>
              <a:xfrm rot="0">
                <a:off x="3087370" y="2243455"/>
                <a:ext cx="1675765" cy="1675765"/>
              </a:xfrm>
              <a:prstGeom prst="teardrop"/>
              <a:grp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4" name="눈물 방울 3"/>
              <p:cNvSpPr>
                <a:spLocks/>
              </p:cNvSpPr>
              <p:nvPr/>
            </p:nvSpPr>
            <p:spPr>
              <a:xfrm rot="0">
                <a:off x="5163185" y="2243455"/>
                <a:ext cx="1675765" cy="1675765"/>
              </a:xfrm>
              <a:prstGeom prst="teardrop"/>
              <a:grp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5" name="눈물 방울 4"/>
              <p:cNvSpPr>
                <a:spLocks/>
              </p:cNvSpPr>
              <p:nvPr/>
            </p:nvSpPr>
            <p:spPr>
              <a:xfrm rot="0">
                <a:off x="7239635" y="2243455"/>
                <a:ext cx="1675765" cy="1675765"/>
              </a:xfrm>
              <a:prstGeom prst="teardrop"/>
              <a:grp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/>
              </a:p>
            </p:txBody>
          </p:sp>
        </p:grpSp>
        <p:sp>
          <p:nvSpPr>
            <p:cNvPr id="7" name="직사각형 6"/>
            <p:cNvSpPr>
              <a:spLocks/>
            </p:cNvSpPr>
            <p:nvPr/>
          </p:nvSpPr>
          <p:spPr>
            <a:xfrm rot="0">
              <a:off x="932179" y="4197350"/>
              <a:ext cx="1833244" cy="319405"/>
            </a:xfrm>
            <a:prstGeom prst="rect"/>
            <a:solidFill>
              <a:srgbClr val="87B838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400" b="1">
                  <a:latin typeface="나눔바른펜" charset="0"/>
                  <a:ea typeface="나눔바른펜" charset="0"/>
                </a:rPr>
                <a:t>Jetson Nano</a:t>
              </a:r>
              <a:endParaRPr lang="ko-KR" altLang="en-US" sz="1400" b="1">
                <a:latin typeface="나눔바른펜" charset="0"/>
                <a:ea typeface="나눔바른펜" charset="0"/>
              </a:endParaRPr>
            </a:p>
          </p:txBody>
        </p:sp>
        <p:sp>
          <p:nvSpPr>
            <p:cNvPr id="22" name="직사각형 21"/>
            <p:cNvSpPr>
              <a:spLocks/>
            </p:cNvSpPr>
            <p:nvPr/>
          </p:nvSpPr>
          <p:spPr>
            <a:xfrm rot="0">
              <a:off x="3008630" y="4197350"/>
              <a:ext cx="1833244" cy="319405"/>
            </a:xfrm>
            <a:prstGeom prst="rect"/>
            <a:solidFill>
              <a:srgbClr val="87B838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400" b="1">
                  <a:latin typeface="나눔바른펜" charset="0"/>
                  <a:ea typeface="나눔바른펜" charset="0"/>
                </a:rPr>
                <a:t>WebRTC</a:t>
              </a:r>
              <a:endParaRPr lang="ko-KR" altLang="en-US" sz="1400" b="1">
                <a:latin typeface="나눔바른펜" charset="0"/>
                <a:ea typeface="나눔바른펜" charset="0"/>
              </a:endParaRPr>
            </a:p>
          </p:txBody>
        </p:sp>
        <p:sp>
          <p:nvSpPr>
            <p:cNvPr id="23" name="직사각형 22"/>
            <p:cNvSpPr>
              <a:spLocks/>
            </p:cNvSpPr>
            <p:nvPr/>
          </p:nvSpPr>
          <p:spPr>
            <a:xfrm rot="0">
              <a:off x="5085080" y="4197350"/>
              <a:ext cx="1833244" cy="319405"/>
            </a:xfrm>
            <a:prstGeom prst="rect"/>
            <a:solidFill>
              <a:srgbClr val="87B838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altLang="ko-KR" sz="1400" b="1">
                  <a:latin typeface="나눔바른펜" charset="0"/>
                  <a:ea typeface="나눔바른펜" charset="0"/>
                </a:rPr>
                <a:t>Spring</a:t>
              </a:r>
              <a:endParaRPr lang="ko-KR" altLang="en-US" sz="1400" b="1">
                <a:latin typeface="나눔바른펜" charset="0"/>
                <a:ea typeface="나눔바른펜" charset="0"/>
              </a:endParaRPr>
            </a:p>
          </p:txBody>
        </p:sp>
        <p:sp>
          <p:nvSpPr>
            <p:cNvPr id="24" name="직사각형 23"/>
            <p:cNvSpPr>
              <a:spLocks/>
            </p:cNvSpPr>
            <p:nvPr/>
          </p:nvSpPr>
          <p:spPr>
            <a:xfrm rot="0">
              <a:off x="7161530" y="4197350"/>
              <a:ext cx="1833244" cy="319405"/>
            </a:xfrm>
            <a:prstGeom prst="rect"/>
            <a:solidFill>
              <a:srgbClr val="87B838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altLang="ko-KR" sz="1400" b="1">
                  <a:latin typeface="나눔바른펜" charset="0"/>
                  <a:ea typeface="나눔바른펜" charset="0"/>
                </a:rPr>
                <a:t>React</a:t>
              </a:r>
              <a:endParaRPr lang="ko-KR" altLang="en-US" sz="1400" b="1">
                <a:latin typeface="나눔바른펜" charset="0"/>
                <a:ea typeface="나눔바른펜" charset="0"/>
              </a:endParaRPr>
            </a:p>
          </p:txBody>
        </p:sp>
        <p:sp>
          <p:nvSpPr>
            <p:cNvPr id="28" name="타원 27"/>
            <p:cNvSpPr>
              <a:spLocks/>
            </p:cNvSpPr>
            <p:nvPr/>
          </p:nvSpPr>
          <p:spPr>
            <a:xfrm rot="0">
              <a:off x="1144905" y="2377440"/>
              <a:ext cx="1407160" cy="1407160"/>
            </a:xfrm>
            <a:prstGeom prst="ellipse"/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9" name="타원 28"/>
            <p:cNvSpPr>
              <a:spLocks/>
            </p:cNvSpPr>
            <p:nvPr/>
          </p:nvSpPr>
          <p:spPr>
            <a:xfrm rot="0">
              <a:off x="3221355" y="2377440"/>
              <a:ext cx="1407160" cy="1407160"/>
            </a:xfrm>
            <a:prstGeom prst="ellipse"/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0" name="타원 29"/>
            <p:cNvSpPr>
              <a:spLocks/>
            </p:cNvSpPr>
            <p:nvPr/>
          </p:nvSpPr>
          <p:spPr>
            <a:xfrm rot="0">
              <a:off x="5297805" y="2377440"/>
              <a:ext cx="1407160" cy="1407160"/>
            </a:xfrm>
            <a:prstGeom prst="ellipse"/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1" name="타원 30"/>
            <p:cNvSpPr>
              <a:spLocks/>
            </p:cNvSpPr>
            <p:nvPr/>
          </p:nvSpPr>
          <p:spPr>
            <a:xfrm rot="0">
              <a:off x="7374255" y="2377440"/>
              <a:ext cx="1407160" cy="1407160"/>
            </a:xfrm>
            <a:prstGeom prst="ellipse"/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pic>
          <p:nvPicPr>
            <p:cNvPr id="35" name="그림 102" descr="/Users/isangmin/Library/Group Containers/L48J367XN4.com.infraware.PolarisOffice/EngineTemp/65985/image16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061085" y="2548890"/>
              <a:ext cx="1593850" cy="1062990"/>
            </a:xfrm>
            <a:prstGeom prst="rect"/>
            <a:noFill/>
          </p:spPr>
        </p:pic>
        <p:pic>
          <p:nvPicPr>
            <p:cNvPr id="36" name="그림 103" descr="/Users/isangmin/Library/Group Containers/L48J367XN4.com.infraware.PolarisOffice/EngineTemp/65985/image17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3451860" y="2621915"/>
              <a:ext cx="945515" cy="923925"/>
            </a:xfrm>
            <a:prstGeom prst="rect"/>
            <a:noFill/>
          </p:spPr>
        </p:pic>
        <p:pic>
          <p:nvPicPr>
            <p:cNvPr id="9" name="그림 8" descr="/Users/isangmin/Library/Group Containers/L48J367XN4.com.infraware.PolarisOffice/EngineTemp/65985/image18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5230495" y="2309495"/>
              <a:ext cx="1541145" cy="1541145"/>
            </a:xfrm>
            <a:prstGeom prst="rect"/>
            <a:noFill/>
          </p:spPr>
        </p:pic>
        <p:pic>
          <p:nvPicPr>
            <p:cNvPr id="11" name="그림 10" descr="/Users/isangmin/Library/Group Containers/L48J367XN4.com.infraware.PolarisOffice/EngineTemp/65985/image19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00" t="7006" r="17744" b="10775"/>
            <a:stretch>
              <a:fillRect/>
            </a:stretch>
          </p:blipFill>
          <p:spPr>
            <a:xfrm rot="0">
              <a:off x="7357745" y="2465070"/>
              <a:ext cx="1403985" cy="1229995"/>
            </a:xfrm>
            <a:prstGeom prst="rect"/>
            <a:noFill/>
          </p:spPr>
        </p:pic>
      </p:grpSp>
    </p:spTree>
    <p:extLst>
      <p:ext uri="{BB962C8B-B14F-4D97-AF65-F5344CB8AC3E}">
        <p14:creationId xmlns:p14="http://schemas.microsoft.com/office/powerpoint/2010/main" val="3436753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 0"/>
          <p:cNvSpPr txBox="1">
            <a:spLocks/>
          </p:cNvSpPr>
          <p:nvPr/>
        </p:nvSpPr>
        <p:spPr>
          <a:xfrm>
            <a:off x="327025" y="374650"/>
            <a:ext cx="3281680" cy="46164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과제 내용 및 추진방법</a:t>
            </a: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22910" y="822325"/>
            <a:ext cx="1279525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 dirty="0">
                <a:solidFill>
                  <a:srgbClr val="86B838"/>
                </a:solidFill>
              </a:rPr>
              <a:t>-</a:t>
            </a:r>
            <a:r>
              <a:rPr lang="ko-KR" altLang="en-US" sz="1400" dirty="0">
                <a:solidFill>
                  <a:srgbClr val="86B838"/>
                </a:solidFill>
              </a:rPr>
              <a:t>과제 추진방법</a:t>
            </a:r>
          </a:p>
        </p:txBody>
      </p:sp>
      <p:pic>
        <p:nvPicPr>
          <p:cNvPr id="27" name="그림 1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35" y="1506220"/>
            <a:ext cx="1801495" cy="1470025"/>
          </a:xfrm>
          <a:prstGeom prst="rect">
            <a:avLst/>
          </a:prstGeom>
          <a:noFill/>
        </p:spPr>
      </p:pic>
      <p:pic>
        <p:nvPicPr>
          <p:cNvPr id="28" name="그림 1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60" y="3115945"/>
            <a:ext cx="3306445" cy="1864995"/>
          </a:xfrm>
          <a:prstGeom prst="rect">
            <a:avLst/>
          </a:prstGeom>
          <a:noFill/>
        </p:spPr>
      </p:pic>
      <p:sp>
        <p:nvSpPr>
          <p:cNvPr id="29" name="Pentagon 121"/>
          <p:cNvSpPr>
            <a:spLocks/>
          </p:cNvSpPr>
          <p:nvPr/>
        </p:nvSpPr>
        <p:spPr>
          <a:xfrm>
            <a:off x="3243580" y="2659380"/>
            <a:ext cx="3418840" cy="633730"/>
          </a:xfrm>
          <a:prstGeom prst="homePlate">
            <a:avLst/>
          </a:prstGeom>
          <a:solidFill>
            <a:srgbClr val="87B83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b="1" dirty="0" err="1">
                <a:latin typeface="나눔바른펜" charset="0"/>
                <a:ea typeface="나눔바른펜" charset="0"/>
              </a:rPr>
              <a:t>Jetson</a:t>
            </a:r>
            <a:r>
              <a:rPr lang="ko-KR" altLang="en-US" b="1" dirty="0">
                <a:latin typeface="나눔바른펜" charset="0"/>
                <a:ea typeface="나눔바른펜" charset="0"/>
              </a:rPr>
              <a:t> </a:t>
            </a:r>
            <a:r>
              <a:rPr lang="ko-KR" altLang="en-US" b="1" dirty="0" err="1">
                <a:latin typeface="나눔바른펜" charset="0"/>
                <a:ea typeface="나눔바른펜" charset="0"/>
              </a:rPr>
              <a:t>Nano</a:t>
            </a:r>
            <a:r>
              <a:rPr lang="ko-KR" altLang="en-US" b="1" dirty="0">
                <a:latin typeface="나눔바른펜" charset="0"/>
                <a:ea typeface="나눔바른펜" charset="0"/>
              </a:rPr>
              <a:t> </a:t>
            </a:r>
            <a:r>
              <a:rPr lang="ko-KR" altLang="en-US" b="1" dirty="0" err="1">
                <a:latin typeface="나눔바른펜" charset="0"/>
                <a:ea typeface="나눔바른펜" charset="0"/>
              </a:rPr>
              <a:t>Development</a:t>
            </a:r>
            <a:r>
              <a:rPr lang="ko-KR" altLang="en-US" b="1" dirty="0">
                <a:latin typeface="나눔바른펜" charset="0"/>
                <a:ea typeface="나눔바른펜" charset="0"/>
              </a:rPr>
              <a:t> </a:t>
            </a:r>
            <a:r>
              <a:rPr lang="ko-KR" altLang="en-US" b="1" dirty="0" err="1">
                <a:latin typeface="나눔바른펜" charset="0"/>
                <a:ea typeface="나눔바른펜" charset="0"/>
              </a:rPr>
              <a:t>kit</a:t>
            </a:r>
            <a:endParaRPr lang="ko-KR" altLang="en-US" b="1" dirty="0">
              <a:latin typeface="나눔바른펜" charset="0"/>
              <a:ea typeface="나눔바른펜" charset="0"/>
            </a:endParaRPr>
          </a:p>
        </p:txBody>
      </p:sp>
      <p:sp>
        <p:nvSpPr>
          <p:cNvPr id="31" name="Process 129"/>
          <p:cNvSpPr>
            <a:spLocks/>
          </p:cNvSpPr>
          <p:nvPr/>
        </p:nvSpPr>
        <p:spPr>
          <a:xfrm rot="0">
            <a:off x="-1270" y="5419725"/>
            <a:ext cx="9907905" cy="1436370"/>
          </a:xfrm>
          <a:prstGeom prst="flowChartProcess"/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6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02D0F1D-9870-2942-BFD0-4C5D0C38C1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305" y="1603375"/>
            <a:ext cx="2374900" cy="237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 0"/>
          <p:cNvSpPr txBox="1">
            <a:spLocks/>
          </p:cNvSpPr>
          <p:nvPr/>
        </p:nvSpPr>
        <p:spPr>
          <a:xfrm>
            <a:off x="327025" y="374650"/>
            <a:ext cx="3281680" cy="46164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과제 내용 및 추진방법</a:t>
            </a: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22910" y="822325"/>
            <a:ext cx="1279525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 dirty="0">
                <a:solidFill>
                  <a:srgbClr val="86B838"/>
                </a:solidFill>
              </a:rPr>
              <a:t>-</a:t>
            </a:r>
            <a:r>
              <a:rPr lang="ko-KR" altLang="en-US" sz="1400" dirty="0">
                <a:solidFill>
                  <a:srgbClr val="86B838"/>
                </a:solidFill>
              </a:rPr>
              <a:t>과제 추진방법</a:t>
            </a:r>
          </a:p>
        </p:txBody>
      </p:sp>
      <p:pic>
        <p:nvPicPr>
          <p:cNvPr id="31" name="그림 123" descr="/Users/isangmin/Library/Group Containers/L48J367XN4.com.infraware.PolarisOffice/EngineTemp/65985/image22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990465" y="1986915"/>
            <a:ext cx="1572895" cy="1567180"/>
          </a:xfrm>
          <a:prstGeom prst="rect"/>
          <a:noFill/>
        </p:spPr>
      </p:pic>
      <p:pic>
        <p:nvPicPr>
          <p:cNvPr id="32" name="그림 124" descr="/Users/isangmin/Library/Group Containers/L48J367XN4.com.infraware.PolarisOffice/EngineTemp/65985/image23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475220" y="2064384"/>
            <a:ext cx="1146175" cy="1412240"/>
          </a:xfrm>
          <a:prstGeom prst="rect"/>
          <a:noFill/>
        </p:spPr>
      </p:pic>
      <p:sp>
        <p:nvSpPr>
          <p:cNvPr id="33" name="Pentagon 125"/>
          <p:cNvSpPr>
            <a:spLocks/>
          </p:cNvSpPr>
          <p:nvPr/>
        </p:nvSpPr>
        <p:spPr>
          <a:xfrm rot="10800000" flipV="1">
            <a:off x="836930" y="2038985"/>
            <a:ext cx="2949575" cy="461645"/>
          </a:xfrm>
          <a:prstGeom prst="homePlate">
            <a:avLst/>
          </a:prstGeom>
          <a:solidFill>
            <a:srgbClr val="87B83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b="1" dirty="0" err="1">
                <a:solidFill>
                  <a:schemeClr val="bg1">
                    <a:lumMod val="95000"/>
                  </a:schemeClr>
                </a:solidFill>
              </a:rPr>
              <a:t>Python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 + </a:t>
            </a:r>
            <a:r>
              <a:rPr lang="ko-KR" altLang="en-US" b="1" dirty="0" err="1">
                <a:solidFill>
                  <a:schemeClr val="bg1">
                    <a:lumMod val="95000"/>
                  </a:schemeClr>
                </a:solidFill>
              </a:rPr>
              <a:t>OpenCV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4" name="텍스트 상자 126"/>
          <p:cNvSpPr txBox="1">
            <a:spLocks/>
          </p:cNvSpPr>
          <p:nvPr/>
        </p:nvSpPr>
        <p:spPr>
          <a:xfrm>
            <a:off x="1085850" y="2689860"/>
            <a:ext cx="2498090" cy="5232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285750" indent="-285750" latinLnBrk="0">
              <a:buFont typeface="Arial"/>
              <a:buChar char="•"/>
            </a:pPr>
            <a:r>
              <a:rPr lang="en-US" altLang="ko-KR" sz="1400" dirty="0">
                <a:latin typeface="나눔고딕" charset="0"/>
                <a:ea typeface="나눔고딕" charset="0"/>
              </a:rPr>
              <a:t>Jetson nano </a:t>
            </a:r>
            <a:r>
              <a:rPr lang="ko-KR" altLang="en-US" sz="1400" dirty="0">
                <a:latin typeface="나눔고딕" charset="0"/>
                <a:ea typeface="나눔고딕" charset="0"/>
              </a:rPr>
              <a:t>제어</a:t>
            </a:r>
            <a:endParaRPr lang="en-US" altLang="ko-KR" sz="1400" dirty="0">
              <a:latin typeface="나눔고딕" charset="0"/>
              <a:ea typeface="나눔고딕" charset="0"/>
            </a:endParaRPr>
          </a:p>
          <a:p>
            <a:pPr marL="285750" indent="-285750" latinLnBrk="0">
              <a:buFont typeface="Arial"/>
              <a:buChar char="•"/>
            </a:pPr>
            <a:r>
              <a:rPr lang="ko-KR" altLang="en-US" sz="1400" dirty="0" err="1">
                <a:latin typeface="나눔고딕" charset="0"/>
                <a:ea typeface="나눔고딕" charset="0"/>
              </a:rPr>
              <a:t>OpenCV로</a:t>
            </a:r>
            <a:r>
              <a:rPr lang="ko-KR" altLang="en-US" sz="1400" dirty="0">
                <a:latin typeface="나눔고딕" charset="0"/>
                <a:ea typeface="나눔고딕" charset="0"/>
              </a:rPr>
              <a:t> 영상 처리 제어</a:t>
            </a:r>
          </a:p>
        </p:txBody>
      </p:sp>
      <p:sp>
        <p:nvSpPr>
          <p:cNvPr id="35" name="Process 130"/>
          <p:cNvSpPr>
            <a:spLocks/>
          </p:cNvSpPr>
          <p:nvPr/>
        </p:nvSpPr>
        <p:spPr>
          <a:xfrm>
            <a:off x="-6985" y="5425440"/>
            <a:ext cx="9907270" cy="1435735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6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Macintosh PowerPoint</Application>
  <AppVersion>12.000</AppVersion>
  <Characters>0</Characters>
  <CharactersWithSpaces>0</CharactersWithSpaces>
  <DocSecurity>0</DocSecurity>
  <HyperlinksChanged>false</HyperlinksChanged>
  <Lines>0</Lines>
  <LinksUpToDate>false</LinksUpToDate>
  <Pages>18</Pages>
  <Paragraphs>99</Paragraphs>
  <Words>342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ICCT</dc:creator>
  <cp:lastModifiedBy>이 상민</cp:lastModifiedBy>
  <dc:title>PowerPoint 프레젠테이션</dc:title>
  <dcterms:modified xsi:type="dcterms:W3CDTF">2021-03-14T07:42:18Z</dcterms:modified>
</cp:coreProperties>
</file>